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63"/>
  </p:notesMasterIdLst>
  <p:sldIdLst>
    <p:sldId id="256" r:id="rId2"/>
    <p:sldId id="258" r:id="rId3"/>
    <p:sldId id="259" r:id="rId4"/>
    <p:sldId id="282" r:id="rId5"/>
    <p:sldId id="283" r:id="rId6"/>
    <p:sldId id="260" r:id="rId7"/>
    <p:sldId id="284" r:id="rId8"/>
    <p:sldId id="261" r:id="rId9"/>
    <p:sldId id="262" r:id="rId10"/>
    <p:sldId id="263" r:id="rId11"/>
    <p:sldId id="287" r:id="rId12"/>
    <p:sldId id="264" r:id="rId13"/>
    <p:sldId id="268" r:id="rId14"/>
    <p:sldId id="285" r:id="rId15"/>
    <p:sldId id="286" r:id="rId16"/>
    <p:sldId id="288" r:id="rId17"/>
    <p:sldId id="290" r:id="rId18"/>
    <p:sldId id="291" r:id="rId19"/>
    <p:sldId id="292" r:id="rId20"/>
    <p:sldId id="269" r:id="rId21"/>
    <p:sldId id="289" r:id="rId22"/>
    <p:sldId id="293" r:id="rId23"/>
    <p:sldId id="294" r:id="rId24"/>
    <p:sldId id="270" r:id="rId25"/>
    <p:sldId id="295" r:id="rId26"/>
    <p:sldId id="296" r:id="rId27"/>
    <p:sldId id="271" r:id="rId28"/>
    <p:sldId id="280" r:id="rId29"/>
    <p:sldId id="297" r:id="rId30"/>
    <p:sldId id="298" r:id="rId31"/>
    <p:sldId id="300" r:id="rId32"/>
    <p:sldId id="275" r:id="rId33"/>
    <p:sldId id="301" r:id="rId34"/>
    <p:sldId id="303" r:id="rId35"/>
    <p:sldId id="304" r:id="rId36"/>
    <p:sldId id="281" r:id="rId37"/>
    <p:sldId id="306" r:id="rId38"/>
    <p:sldId id="305" r:id="rId39"/>
    <p:sldId id="310" r:id="rId40"/>
    <p:sldId id="308" r:id="rId41"/>
    <p:sldId id="307" r:id="rId42"/>
    <p:sldId id="309" r:id="rId43"/>
    <p:sldId id="311" r:id="rId44"/>
    <p:sldId id="312" r:id="rId45"/>
    <p:sldId id="313" r:id="rId46"/>
    <p:sldId id="328" r:id="rId47"/>
    <p:sldId id="314" r:id="rId48"/>
    <p:sldId id="315" r:id="rId49"/>
    <p:sldId id="317" r:id="rId50"/>
    <p:sldId id="322" r:id="rId51"/>
    <p:sldId id="321" r:id="rId52"/>
    <p:sldId id="318" r:id="rId53"/>
    <p:sldId id="320" r:id="rId54"/>
    <p:sldId id="324" r:id="rId55"/>
    <p:sldId id="323" r:id="rId56"/>
    <p:sldId id="325" r:id="rId57"/>
    <p:sldId id="326" r:id="rId58"/>
    <p:sldId id="327" r:id="rId59"/>
    <p:sldId id="265" r:id="rId60"/>
    <p:sldId id="266" r:id="rId61"/>
    <p:sldId id="267" r:id="rId6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0381" autoAdjust="0"/>
  </p:normalViewPr>
  <p:slideViewPr>
    <p:cSldViewPr snapToGrid="0">
      <p:cViewPr varScale="1">
        <p:scale>
          <a:sx n="65" d="100"/>
          <a:sy n="65" d="100"/>
        </p:scale>
        <p:origin x="93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C7691D-3C3B-4878-A547-F43712667D39}" type="datetimeFigureOut">
              <a:rPr lang="en-US" smtClean="0"/>
              <a:t>5/3/2018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21F237-73EC-41F6-8EFC-556AE1C4A66C}" type="slidenum">
              <a:rPr lang="en-US" smtClean="0"/>
              <a:t>‹#›</a:t>
            </a:fld>
            <a:endParaRPr lang="en-US"/>
          </a:p>
        </p:txBody>
      </p:sp>
    </p:spTree>
    <p:extLst>
      <p:ext uri="{BB962C8B-B14F-4D97-AF65-F5344CB8AC3E}">
        <p14:creationId xmlns:p14="http://schemas.microsoft.com/office/powerpoint/2010/main" val="362588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21F237-73EC-41F6-8EFC-556AE1C4A66C}" type="slidenum">
              <a:rPr lang="en-US" smtClean="0"/>
              <a:t>30</a:t>
            </a:fld>
            <a:endParaRPr lang="en-US"/>
          </a:p>
        </p:txBody>
      </p:sp>
    </p:spTree>
    <p:extLst>
      <p:ext uri="{BB962C8B-B14F-4D97-AF65-F5344CB8AC3E}">
        <p14:creationId xmlns:p14="http://schemas.microsoft.com/office/powerpoint/2010/main" val="421513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21F237-73EC-41F6-8EFC-556AE1C4A66C}" type="slidenum">
              <a:rPr lang="en-US" smtClean="0"/>
              <a:t>31</a:t>
            </a:fld>
            <a:endParaRPr lang="en-US"/>
          </a:p>
        </p:txBody>
      </p:sp>
    </p:spTree>
    <p:extLst>
      <p:ext uri="{BB962C8B-B14F-4D97-AF65-F5344CB8AC3E}">
        <p14:creationId xmlns:p14="http://schemas.microsoft.com/office/powerpoint/2010/main" val="2701853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Nonbinary score, line 520 USE MAYBE SOME EDIT</a:t>
            </a:r>
          </a:p>
        </p:txBody>
      </p:sp>
      <p:sp>
        <p:nvSpPr>
          <p:cNvPr id="4" name="Slide Number Placeholder 3"/>
          <p:cNvSpPr>
            <a:spLocks noGrp="1"/>
          </p:cNvSpPr>
          <p:nvPr>
            <p:ph type="sldNum" sz="quarter" idx="10"/>
          </p:nvPr>
        </p:nvSpPr>
        <p:spPr/>
        <p:txBody>
          <a:bodyPr/>
          <a:lstStyle/>
          <a:p>
            <a:fld id="{7521F237-73EC-41F6-8EFC-556AE1C4A66C}" type="slidenum">
              <a:rPr lang="en-US" smtClean="0"/>
              <a:t>32</a:t>
            </a:fld>
            <a:endParaRPr lang="en-US"/>
          </a:p>
        </p:txBody>
      </p:sp>
    </p:spTree>
    <p:extLst>
      <p:ext uri="{BB962C8B-B14F-4D97-AF65-F5344CB8AC3E}">
        <p14:creationId xmlns:p14="http://schemas.microsoft.com/office/powerpoint/2010/main" val="787047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Nonbinary score, line 520 USE MAYBE SOME EDIT</a:t>
            </a:r>
          </a:p>
        </p:txBody>
      </p:sp>
      <p:sp>
        <p:nvSpPr>
          <p:cNvPr id="4" name="Slide Number Placeholder 3"/>
          <p:cNvSpPr>
            <a:spLocks noGrp="1"/>
          </p:cNvSpPr>
          <p:nvPr>
            <p:ph type="sldNum" sz="quarter" idx="10"/>
          </p:nvPr>
        </p:nvSpPr>
        <p:spPr/>
        <p:txBody>
          <a:bodyPr/>
          <a:lstStyle/>
          <a:p>
            <a:fld id="{7521F237-73EC-41F6-8EFC-556AE1C4A66C}" type="slidenum">
              <a:rPr lang="en-US" smtClean="0"/>
              <a:t>34</a:t>
            </a:fld>
            <a:endParaRPr lang="en-US"/>
          </a:p>
        </p:txBody>
      </p:sp>
    </p:spTree>
    <p:extLst>
      <p:ext uri="{BB962C8B-B14F-4D97-AF65-F5344CB8AC3E}">
        <p14:creationId xmlns:p14="http://schemas.microsoft.com/office/powerpoint/2010/main" val="325642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stlplot</a:t>
            </a:r>
            <a:r>
              <a:rPr lang="en-US" dirty="0"/>
              <a:t>("Bitcoin",2014,1,2018,112) – bitcoin </a:t>
            </a:r>
            <a:r>
              <a:rPr lang="en-US" dirty="0" err="1"/>
              <a:t>vaule</a:t>
            </a:r>
            <a:endParaRPr lang="en-US" dirty="0"/>
          </a:p>
        </p:txBody>
      </p:sp>
      <p:sp>
        <p:nvSpPr>
          <p:cNvPr id="4" name="Slide Number Placeholder 3"/>
          <p:cNvSpPr>
            <a:spLocks noGrp="1"/>
          </p:cNvSpPr>
          <p:nvPr>
            <p:ph type="sldNum" sz="quarter" idx="10"/>
          </p:nvPr>
        </p:nvSpPr>
        <p:spPr/>
        <p:txBody>
          <a:bodyPr/>
          <a:lstStyle/>
          <a:p>
            <a:fld id="{7521F237-73EC-41F6-8EFC-556AE1C4A66C}" type="slidenum">
              <a:rPr lang="en-US" smtClean="0"/>
              <a:t>59</a:t>
            </a:fld>
            <a:endParaRPr lang="en-US"/>
          </a:p>
        </p:txBody>
      </p:sp>
    </p:spTree>
    <p:extLst>
      <p:ext uri="{BB962C8B-B14F-4D97-AF65-F5344CB8AC3E}">
        <p14:creationId xmlns:p14="http://schemas.microsoft.com/office/powerpoint/2010/main" val="33733014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Seasonal component of bitcoin value</a:t>
            </a:r>
          </a:p>
        </p:txBody>
      </p:sp>
      <p:sp>
        <p:nvSpPr>
          <p:cNvPr id="4" name="Slide Number Placeholder 3"/>
          <p:cNvSpPr>
            <a:spLocks noGrp="1"/>
          </p:cNvSpPr>
          <p:nvPr>
            <p:ph type="sldNum" sz="quarter" idx="10"/>
          </p:nvPr>
        </p:nvSpPr>
        <p:spPr/>
        <p:txBody>
          <a:bodyPr/>
          <a:lstStyle/>
          <a:p>
            <a:fld id="{7521F237-73EC-41F6-8EFC-556AE1C4A66C}" type="slidenum">
              <a:rPr lang="en-US" smtClean="0"/>
              <a:t>60</a:t>
            </a:fld>
            <a:endParaRPr lang="en-US"/>
          </a:p>
        </p:txBody>
      </p:sp>
    </p:spTree>
    <p:extLst>
      <p:ext uri="{BB962C8B-B14F-4D97-AF65-F5344CB8AC3E}">
        <p14:creationId xmlns:p14="http://schemas.microsoft.com/office/powerpoint/2010/main" val="16718874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Stl</a:t>
            </a:r>
            <a:r>
              <a:rPr lang="en-US" dirty="0"/>
              <a:t> plot from bitcoin transactions per day</a:t>
            </a:r>
          </a:p>
        </p:txBody>
      </p:sp>
      <p:sp>
        <p:nvSpPr>
          <p:cNvPr id="4" name="Slide Number Placeholder 3"/>
          <p:cNvSpPr>
            <a:spLocks noGrp="1"/>
          </p:cNvSpPr>
          <p:nvPr>
            <p:ph type="sldNum" sz="quarter" idx="10"/>
          </p:nvPr>
        </p:nvSpPr>
        <p:spPr/>
        <p:txBody>
          <a:bodyPr/>
          <a:lstStyle/>
          <a:p>
            <a:fld id="{7521F237-73EC-41F6-8EFC-556AE1C4A66C}" type="slidenum">
              <a:rPr lang="en-US" smtClean="0"/>
              <a:t>61</a:t>
            </a:fld>
            <a:endParaRPr lang="en-US"/>
          </a:p>
        </p:txBody>
      </p:sp>
    </p:spTree>
    <p:extLst>
      <p:ext uri="{BB962C8B-B14F-4D97-AF65-F5344CB8AC3E}">
        <p14:creationId xmlns:p14="http://schemas.microsoft.com/office/powerpoint/2010/main" val="2718354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863F507-3861-4C2C-B56A-EC92C1CD8344}"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1BED47-B48C-4D7A-8591-E8204704B2E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4162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63F507-3861-4C2C-B56A-EC92C1CD8344}"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1BED47-B48C-4D7A-8591-E8204704B2E6}" type="slidenum">
              <a:rPr lang="en-US" smtClean="0"/>
              <a:t>‹#›</a:t>
            </a:fld>
            <a:endParaRPr lang="en-US"/>
          </a:p>
        </p:txBody>
      </p:sp>
    </p:spTree>
    <p:extLst>
      <p:ext uri="{BB962C8B-B14F-4D97-AF65-F5344CB8AC3E}">
        <p14:creationId xmlns:p14="http://schemas.microsoft.com/office/powerpoint/2010/main" val="3534436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63F507-3861-4C2C-B56A-EC92C1CD8344}"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1BED47-B48C-4D7A-8591-E8204704B2E6}" type="slidenum">
              <a:rPr lang="en-US" smtClean="0"/>
              <a:t>‹#›</a:t>
            </a:fld>
            <a:endParaRPr lang="en-US"/>
          </a:p>
        </p:txBody>
      </p:sp>
    </p:spTree>
    <p:extLst>
      <p:ext uri="{BB962C8B-B14F-4D97-AF65-F5344CB8AC3E}">
        <p14:creationId xmlns:p14="http://schemas.microsoft.com/office/powerpoint/2010/main" val="3964749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63F507-3861-4C2C-B56A-EC92C1CD8344}"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1BED47-B48C-4D7A-8591-E8204704B2E6}" type="slidenum">
              <a:rPr lang="en-US" smtClean="0"/>
              <a:t>‹#›</a:t>
            </a:fld>
            <a:endParaRPr lang="en-US"/>
          </a:p>
        </p:txBody>
      </p:sp>
    </p:spTree>
    <p:extLst>
      <p:ext uri="{BB962C8B-B14F-4D97-AF65-F5344CB8AC3E}">
        <p14:creationId xmlns:p14="http://schemas.microsoft.com/office/powerpoint/2010/main" val="36337499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863F507-3861-4C2C-B56A-EC92C1CD8344}"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1BED47-B48C-4D7A-8591-E8204704B2E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0940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63F507-3861-4C2C-B56A-EC92C1CD8344}" type="datetimeFigureOut">
              <a:rPr lang="en-US" smtClean="0"/>
              <a:t>5/3/2018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1BED47-B48C-4D7A-8591-E8204704B2E6}" type="slidenum">
              <a:rPr lang="en-US" smtClean="0"/>
              <a:t>‹#›</a:t>
            </a:fld>
            <a:endParaRPr lang="en-US"/>
          </a:p>
        </p:txBody>
      </p:sp>
    </p:spTree>
    <p:extLst>
      <p:ext uri="{BB962C8B-B14F-4D97-AF65-F5344CB8AC3E}">
        <p14:creationId xmlns:p14="http://schemas.microsoft.com/office/powerpoint/2010/main" val="28270331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63F507-3861-4C2C-B56A-EC92C1CD8344}" type="datetimeFigureOut">
              <a:rPr lang="en-US" smtClean="0"/>
              <a:t>5/3/2018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1BED47-B48C-4D7A-8591-E8204704B2E6}" type="slidenum">
              <a:rPr lang="en-US" smtClean="0"/>
              <a:t>‹#›</a:t>
            </a:fld>
            <a:endParaRPr lang="en-US"/>
          </a:p>
        </p:txBody>
      </p:sp>
    </p:spTree>
    <p:extLst>
      <p:ext uri="{BB962C8B-B14F-4D97-AF65-F5344CB8AC3E}">
        <p14:creationId xmlns:p14="http://schemas.microsoft.com/office/powerpoint/2010/main" val="1082187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63F507-3861-4C2C-B56A-EC92C1CD8344}" type="datetimeFigureOut">
              <a:rPr lang="en-US" smtClean="0"/>
              <a:t>5/3/2018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1BED47-B48C-4D7A-8591-E8204704B2E6}" type="slidenum">
              <a:rPr lang="en-US" smtClean="0"/>
              <a:t>‹#›</a:t>
            </a:fld>
            <a:endParaRPr lang="en-US"/>
          </a:p>
        </p:txBody>
      </p:sp>
    </p:spTree>
    <p:extLst>
      <p:ext uri="{BB962C8B-B14F-4D97-AF65-F5344CB8AC3E}">
        <p14:creationId xmlns:p14="http://schemas.microsoft.com/office/powerpoint/2010/main" val="133646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863F507-3861-4C2C-B56A-EC92C1CD8344}" type="datetimeFigureOut">
              <a:rPr lang="en-US" smtClean="0"/>
              <a:t>5/3/2018</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B1BED47-B48C-4D7A-8591-E8204704B2E6}" type="slidenum">
              <a:rPr lang="en-US" smtClean="0"/>
              <a:t>‹#›</a:t>
            </a:fld>
            <a:endParaRPr lang="en-US"/>
          </a:p>
        </p:txBody>
      </p:sp>
    </p:spTree>
    <p:extLst>
      <p:ext uri="{BB962C8B-B14F-4D97-AF65-F5344CB8AC3E}">
        <p14:creationId xmlns:p14="http://schemas.microsoft.com/office/powerpoint/2010/main" val="3433563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863F507-3861-4C2C-B56A-EC92C1CD8344}" type="datetimeFigureOut">
              <a:rPr lang="en-US" smtClean="0"/>
              <a:t>5/3/2018</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B1BED47-B48C-4D7A-8591-E8204704B2E6}" type="slidenum">
              <a:rPr lang="en-US" smtClean="0"/>
              <a:t>‹#›</a:t>
            </a:fld>
            <a:endParaRPr lang="en-US"/>
          </a:p>
        </p:txBody>
      </p:sp>
    </p:spTree>
    <p:extLst>
      <p:ext uri="{BB962C8B-B14F-4D97-AF65-F5344CB8AC3E}">
        <p14:creationId xmlns:p14="http://schemas.microsoft.com/office/powerpoint/2010/main" val="4373118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863F507-3861-4C2C-B56A-EC92C1CD8344}" type="datetimeFigureOut">
              <a:rPr lang="en-US" smtClean="0"/>
              <a:t>5/3/2018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1BED47-B48C-4D7A-8591-E8204704B2E6}" type="slidenum">
              <a:rPr lang="en-US" smtClean="0"/>
              <a:t>‹#›</a:t>
            </a:fld>
            <a:endParaRPr lang="en-US"/>
          </a:p>
        </p:txBody>
      </p:sp>
    </p:spTree>
    <p:extLst>
      <p:ext uri="{BB962C8B-B14F-4D97-AF65-F5344CB8AC3E}">
        <p14:creationId xmlns:p14="http://schemas.microsoft.com/office/powerpoint/2010/main" val="23197287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C863F507-3861-4C2C-B56A-EC92C1CD8344}" type="datetimeFigureOut">
              <a:rPr lang="en-US" smtClean="0"/>
              <a:t>5/3/2018</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B1BED47-B48C-4D7A-8591-E8204704B2E6}"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442436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3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4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 Id="rId6" Type="http://schemas.openxmlformats.org/officeDocument/2006/relationships/image" Target="../media/image66.png"/><Relationship Id="rId5" Type="http://schemas.openxmlformats.org/officeDocument/2006/relationships/image" Target="../media/image65.png"/><Relationship Id="rId4" Type="http://schemas.openxmlformats.org/officeDocument/2006/relationships/image" Target="../media/image64.png"/></Relationships>
</file>

<file path=ppt/slides/_rels/slide49.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69.pn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2.xml"/><Relationship Id="rId4" Type="http://schemas.openxmlformats.org/officeDocument/2006/relationships/image" Target="../media/image81.png"/></Relationships>
</file>

<file path=ppt/slides/_rels/slide59.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3FFE1-1CD8-47C5-A2D8-8B3A35BF2930}"/>
              </a:ext>
            </a:extLst>
          </p:cNvPr>
          <p:cNvSpPr>
            <a:spLocks noGrp="1"/>
          </p:cNvSpPr>
          <p:nvPr>
            <p:ph type="ctrTitle"/>
          </p:nvPr>
        </p:nvSpPr>
        <p:spPr/>
        <p:txBody>
          <a:bodyPr/>
          <a:lstStyle/>
          <a:p>
            <a:r>
              <a:rPr lang="en-US" dirty="0"/>
              <a:t>Analysis of Cryptocurrency Time Series Data </a:t>
            </a:r>
          </a:p>
        </p:txBody>
      </p:sp>
      <p:sp>
        <p:nvSpPr>
          <p:cNvPr id="3" name="Subtitle 2">
            <a:extLst>
              <a:ext uri="{FF2B5EF4-FFF2-40B4-BE49-F238E27FC236}">
                <a16:creationId xmlns:a16="http://schemas.microsoft.com/office/drawing/2014/main" id="{63856070-DBF8-407E-840C-29E62876C48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0897415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B90C86C-4861-4281-8348-778DB72F1EAE}"/>
              </a:ext>
            </a:extLst>
          </p:cNvPr>
          <p:cNvPicPr>
            <a:picLocks noChangeAspect="1"/>
          </p:cNvPicPr>
          <p:nvPr/>
        </p:nvPicPr>
        <p:blipFill>
          <a:blip r:embed="rId2"/>
          <a:stretch>
            <a:fillRect/>
          </a:stretch>
        </p:blipFill>
        <p:spPr>
          <a:xfrm>
            <a:off x="837744" y="432556"/>
            <a:ext cx="10516511" cy="5992887"/>
          </a:xfrm>
          <a:prstGeom prst="rect">
            <a:avLst/>
          </a:prstGeom>
        </p:spPr>
      </p:pic>
    </p:spTree>
    <p:extLst>
      <p:ext uri="{BB962C8B-B14F-4D97-AF65-F5344CB8AC3E}">
        <p14:creationId xmlns:p14="http://schemas.microsoft.com/office/powerpoint/2010/main" val="18222706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F3EB72C-BE8A-4DB4-8B2F-54890807C069}"/>
              </a:ext>
            </a:extLst>
          </p:cNvPr>
          <p:cNvPicPr>
            <a:picLocks noChangeAspect="1"/>
          </p:cNvPicPr>
          <p:nvPr/>
        </p:nvPicPr>
        <p:blipFill rotWithShape="1">
          <a:blip r:embed="rId2"/>
          <a:srcRect l="4474" t="25485" r="39342" b="52048"/>
          <a:stretch/>
        </p:blipFill>
        <p:spPr>
          <a:xfrm>
            <a:off x="979071" y="4523874"/>
            <a:ext cx="9632781" cy="2165685"/>
          </a:xfrm>
          <a:prstGeom prst="rect">
            <a:avLst/>
          </a:prstGeom>
        </p:spPr>
      </p:pic>
      <p:pic>
        <p:nvPicPr>
          <p:cNvPr id="5" name="Picture 4">
            <a:extLst>
              <a:ext uri="{FF2B5EF4-FFF2-40B4-BE49-F238E27FC236}">
                <a16:creationId xmlns:a16="http://schemas.microsoft.com/office/drawing/2014/main" id="{B5BF9F4A-73EF-41A2-94FA-E0E5B8338C42}"/>
              </a:ext>
            </a:extLst>
          </p:cNvPr>
          <p:cNvPicPr>
            <a:picLocks noChangeAspect="1"/>
          </p:cNvPicPr>
          <p:nvPr/>
        </p:nvPicPr>
        <p:blipFill>
          <a:blip r:embed="rId3"/>
          <a:stretch>
            <a:fillRect/>
          </a:stretch>
        </p:blipFill>
        <p:spPr>
          <a:xfrm>
            <a:off x="744848" y="629609"/>
            <a:ext cx="10101226" cy="3409033"/>
          </a:xfrm>
          <a:prstGeom prst="rect">
            <a:avLst/>
          </a:prstGeom>
        </p:spPr>
      </p:pic>
    </p:spTree>
    <p:extLst>
      <p:ext uri="{BB962C8B-B14F-4D97-AF65-F5344CB8AC3E}">
        <p14:creationId xmlns:p14="http://schemas.microsoft.com/office/powerpoint/2010/main" val="4074212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FB79DA-AA2E-4F5C-863E-9A8BD61876FC}"/>
              </a:ext>
            </a:extLst>
          </p:cNvPr>
          <p:cNvPicPr>
            <a:picLocks noChangeAspect="1"/>
          </p:cNvPicPr>
          <p:nvPr/>
        </p:nvPicPr>
        <p:blipFill>
          <a:blip r:embed="rId2"/>
          <a:stretch>
            <a:fillRect/>
          </a:stretch>
        </p:blipFill>
        <p:spPr>
          <a:xfrm>
            <a:off x="600076" y="128342"/>
            <a:ext cx="10844212" cy="6692429"/>
          </a:xfrm>
          <a:prstGeom prst="rect">
            <a:avLst/>
          </a:prstGeom>
        </p:spPr>
      </p:pic>
    </p:spTree>
    <p:extLst>
      <p:ext uri="{BB962C8B-B14F-4D97-AF65-F5344CB8AC3E}">
        <p14:creationId xmlns:p14="http://schemas.microsoft.com/office/powerpoint/2010/main" val="42532413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D4927A8-42A8-4C2C-980F-A8C3130A5E57}"/>
              </a:ext>
            </a:extLst>
          </p:cNvPr>
          <p:cNvSpPr>
            <a:spLocks noGrp="1"/>
          </p:cNvSpPr>
          <p:nvPr>
            <p:ph type="title"/>
          </p:nvPr>
        </p:nvSpPr>
        <p:spPr/>
        <p:txBody>
          <a:bodyPr/>
          <a:lstStyle/>
          <a:p>
            <a:r>
              <a:rPr lang="en-US" dirty="0"/>
              <a:t>What makes cryptocurrencies volatile assets?</a:t>
            </a:r>
          </a:p>
        </p:txBody>
      </p:sp>
      <p:sp>
        <p:nvSpPr>
          <p:cNvPr id="12" name="Content Placeholder 11">
            <a:extLst>
              <a:ext uri="{FF2B5EF4-FFF2-40B4-BE49-F238E27FC236}">
                <a16:creationId xmlns:a16="http://schemas.microsoft.com/office/drawing/2014/main" id="{51531370-51A0-46A0-AF54-8959ECBF4CA9}"/>
              </a:ext>
            </a:extLst>
          </p:cNvPr>
          <p:cNvSpPr>
            <a:spLocks noGrp="1"/>
          </p:cNvSpPr>
          <p:nvPr>
            <p:ph idx="1"/>
          </p:nvPr>
        </p:nvSpPr>
        <p:spPr/>
        <p:txBody>
          <a:bodyPr/>
          <a:lstStyle/>
          <a:p>
            <a:r>
              <a:rPr lang="en-US" dirty="0"/>
              <a:t>Regulation</a:t>
            </a:r>
          </a:p>
          <a:p>
            <a:r>
              <a:rPr lang="en-US" dirty="0"/>
              <a:t>Market fluctuations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lgn="ctr">
              <a:buNone/>
            </a:pPr>
            <a:r>
              <a:rPr lang="en-US" dirty="0"/>
              <a:t>Try to find out what </a:t>
            </a:r>
          </a:p>
          <a:p>
            <a:endParaRPr lang="en-US" dirty="0"/>
          </a:p>
        </p:txBody>
      </p:sp>
    </p:spTree>
    <p:extLst>
      <p:ext uri="{BB962C8B-B14F-4D97-AF65-F5344CB8AC3E}">
        <p14:creationId xmlns:p14="http://schemas.microsoft.com/office/powerpoint/2010/main" val="35205068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F6FBB2-DFD2-4129-9C0B-DFAE2AA6A83A}"/>
              </a:ext>
            </a:extLst>
          </p:cNvPr>
          <p:cNvSpPr>
            <a:spLocks noGrp="1"/>
          </p:cNvSpPr>
          <p:nvPr>
            <p:ph idx="1"/>
          </p:nvPr>
        </p:nvSpPr>
        <p:spPr/>
        <p:txBody>
          <a:bodyPr/>
          <a:lstStyle/>
          <a:p>
            <a:pPr marL="0" indent="0" algn="ctr">
              <a:buNone/>
            </a:pPr>
            <a:r>
              <a:rPr lang="en-US" dirty="0"/>
              <a:t>Hypothesis Two: are mentions of bitcoin in news media on twitter and price of bitcoin related? </a:t>
            </a:r>
          </a:p>
          <a:p>
            <a:pPr marL="0" indent="0">
              <a:buNone/>
            </a:pPr>
            <a:endParaRPr lang="en-US" dirty="0"/>
          </a:p>
        </p:txBody>
      </p:sp>
    </p:spTree>
    <p:extLst>
      <p:ext uri="{BB962C8B-B14F-4D97-AF65-F5344CB8AC3E}">
        <p14:creationId xmlns:p14="http://schemas.microsoft.com/office/powerpoint/2010/main" val="20575095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7FD27C-26D1-4BA0-9B0D-0D8A6995395D}"/>
              </a:ext>
            </a:extLst>
          </p:cNvPr>
          <p:cNvPicPr>
            <a:picLocks noChangeAspect="1"/>
          </p:cNvPicPr>
          <p:nvPr/>
        </p:nvPicPr>
        <p:blipFill rotWithShape="1">
          <a:blip r:embed="rId2"/>
          <a:srcRect l="4473" t="29698" r="54342" b="34495"/>
          <a:stretch/>
        </p:blipFill>
        <p:spPr>
          <a:xfrm>
            <a:off x="1669650" y="1265320"/>
            <a:ext cx="8852699" cy="4327359"/>
          </a:xfrm>
          <a:prstGeom prst="rect">
            <a:avLst/>
          </a:prstGeom>
        </p:spPr>
      </p:pic>
    </p:spTree>
    <p:extLst>
      <p:ext uri="{BB962C8B-B14F-4D97-AF65-F5344CB8AC3E}">
        <p14:creationId xmlns:p14="http://schemas.microsoft.com/office/powerpoint/2010/main" val="29648496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C1EDBA-C19C-4345-AA0C-0DB71364A52C}"/>
              </a:ext>
            </a:extLst>
          </p:cNvPr>
          <p:cNvPicPr>
            <a:picLocks noChangeAspect="1"/>
          </p:cNvPicPr>
          <p:nvPr/>
        </p:nvPicPr>
        <p:blipFill rotWithShape="1">
          <a:blip r:embed="rId2"/>
          <a:srcRect l="3816" t="25017" r="38816" b="69132"/>
          <a:stretch/>
        </p:blipFill>
        <p:spPr>
          <a:xfrm>
            <a:off x="2326105" y="5887453"/>
            <a:ext cx="6994358" cy="401053"/>
          </a:xfrm>
          <a:prstGeom prst="rect">
            <a:avLst/>
          </a:prstGeom>
        </p:spPr>
      </p:pic>
      <p:pic>
        <p:nvPicPr>
          <p:cNvPr id="5" name="Picture 4">
            <a:extLst>
              <a:ext uri="{FF2B5EF4-FFF2-40B4-BE49-F238E27FC236}">
                <a16:creationId xmlns:a16="http://schemas.microsoft.com/office/drawing/2014/main" id="{E9E3DA82-ADC0-4E5B-82F8-0D20ECF3327C}"/>
              </a:ext>
            </a:extLst>
          </p:cNvPr>
          <p:cNvPicPr>
            <a:picLocks noChangeAspect="1"/>
          </p:cNvPicPr>
          <p:nvPr/>
        </p:nvPicPr>
        <p:blipFill>
          <a:blip r:embed="rId3"/>
          <a:stretch>
            <a:fillRect/>
          </a:stretch>
        </p:blipFill>
        <p:spPr>
          <a:xfrm>
            <a:off x="2078175" y="786064"/>
            <a:ext cx="8035650" cy="4961499"/>
          </a:xfrm>
          <a:prstGeom prst="rect">
            <a:avLst/>
          </a:prstGeom>
        </p:spPr>
      </p:pic>
    </p:spTree>
    <p:extLst>
      <p:ext uri="{BB962C8B-B14F-4D97-AF65-F5344CB8AC3E}">
        <p14:creationId xmlns:p14="http://schemas.microsoft.com/office/powerpoint/2010/main" val="31334872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8168D8-186F-476A-8D5D-3007F29ACB78}"/>
              </a:ext>
            </a:extLst>
          </p:cNvPr>
          <p:cNvPicPr>
            <a:picLocks noChangeAspect="1"/>
          </p:cNvPicPr>
          <p:nvPr/>
        </p:nvPicPr>
        <p:blipFill rotWithShape="1">
          <a:blip r:embed="rId2"/>
          <a:srcRect l="3420" t="33208" r="39211" b="53218"/>
          <a:stretch/>
        </p:blipFill>
        <p:spPr>
          <a:xfrm>
            <a:off x="2598821" y="2498557"/>
            <a:ext cx="6994358" cy="930443"/>
          </a:xfrm>
          <a:prstGeom prst="rect">
            <a:avLst/>
          </a:prstGeom>
        </p:spPr>
      </p:pic>
    </p:spTree>
    <p:extLst>
      <p:ext uri="{BB962C8B-B14F-4D97-AF65-F5344CB8AC3E}">
        <p14:creationId xmlns:p14="http://schemas.microsoft.com/office/powerpoint/2010/main" val="39948963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E06E566-5028-48CF-9C5C-6EDA813D9A0A}"/>
              </a:ext>
            </a:extLst>
          </p:cNvPr>
          <p:cNvPicPr>
            <a:picLocks noGrp="1" noChangeAspect="1"/>
          </p:cNvPicPr>
          <p:nvPr>
            <p:ph idx="1"/>
          </p:nvPr>
        </p:nvPicPr>
        <p:blipFill>
          <a:blip r:embed="rId2"/>
          <a:stretch>
            <a:fillRect/>
          </a:stretch>
        </p:blipFill>
        <p:spPr>
          <a:xfrm>
            <a:off x="3187386" y="520386"/>
            <a:ext cx="5817227" cy="5817227"/>
          </a:xfrm>
          <a:prstGeom prst="rect">
            <a:avLst/>
          </a:prstGeom>
        </p:spPr>
      </p:pic>
    </p:spTree>
    <p:extLst>
      <p:ext uri="{BB962C8B-B14F-4D97-AF65-F5344CB8AC3E}">
        <p14:creationId xmlns:p14="http://schemas.microsoft.com/office/powerpoint/2010/main" val="1314166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85BE77D-E438-4185-8C58-06AE10845CD5}"/>
              </a:ext>
            </a:extLst>
          </p:cNvPr>
          <p:cNvSpPr/>
          <p:nvPr/>
        </p:nvSpPr>
        <p:spPr>
          <a:xfrm>
            <a:off x="3048000" y="1646004"/>
            <a:ext cx="6096000" cy="646331"/>
          </a:xfrm>
          <a:prstGeom prst="rect">
            <a:avLst/>
          </a:prstGeom>
        </p:spPr>
        <p:txBody>
          <a:bodyPr>
            <a:spAutoFit/>
          </a:bodyPr>
          <a:lstStyle/>
          <a:p>
            <a:r>
              <a:rPr lang="en-US" dirty="0"/>
              <a:t>HYPOTHESIS TWO: ARE MENTIONS OF BITCOIN IN NEWS MEDIA ON TWITTER AND PRICE OF BITCOIN RELATED?</a:t>
            </a:r>
          </a:p>
        </p:txBody>
      </p:sp>
      <p:sp>
        <p:nvSpPr>
          <p:cNvPr id="5" name="Arrow: Down 4">
            <a:extLst>
              <a:ext uri="{FF2B5EF4-FFF2-40B4-BE49-F238E27FC236}">
                <a16:creationId xmlns:a16="http://schemas.microsoft.com/office/drawing/2014/main" id="{450B88F7-EF00-4495-875F-8966697D034E}"/>
              </a:ext>
            </a:extLst>
          </p:cNvPr>
          <p:cNvSpPr/>
          <p:nvPr/>
        </p:nvSpPr>
        <p:spPr>
          <a:xfrm>
            <a:off x="5293896" y="2711116"/>
            <a:ext cx="1155032" cy="132748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1ECEFEC-7E9B-4A0C-AD40-FBA68B346533}"/>
              </a:ext>
            </a:extLst>
          </p:cNvPr>
          <p:cNvSpPr/>
          <p:nvPr/>
        </p:nvSpPr>
        <p:spPr>
          <a:xfrm>
            <a:off x="3048000" y="4457381"/>
            <a:ext cx="6096000" cy="646331"/>
          </a:xfrm>
          <a:prstGeom prst="rect">
            <a:avLst/>
          </a:prstGeom>
        </p:spPr>
        <p:txBody>
          <a:bodyPr>
            <a:spAutoFit/>
          </a:bodyPr>
          <a:lstStyle/>
          <a:p>
            <a:r>
              <a:rPr lang="en-US" dirty="0"/>
              <a:t>HYPOTHESIS TWO: ARE MENTIONS OF BITCOIN IN NEWS MEDIA AND PRICE OF BITCOIN RELATED?</a:t>
            </a:r>
          </a:p>
        </p:txBody>
      </p:sp>
      <p:sp>
        <p:nvSpPr>
          <p:cNvPr id="10" name="Title 9">
            <a:extLst>
              <a:ext uri="{FF2B5EF4-FFF2-40B4-BE49-F238E27FC236}">
                <a16:creationId xmlns:a16="http://schemas.microsoft.com/office/drawing/2014/main" id="{8DCCF888-B629-4C2D-810C-1F5B16DC6A18}"/>
              </a:ext>
            </a:extLst>
          </p:cNvPr>
          <p:cNvSpPr>
            <a:spLocks noGrp="1"/>
          </p:cNvSpPr>
          <p:nvPr>
            <p:ph type="title"/>
          </p:nvPr>
        </p:nvSpPr>
        <p:spPr/>
        <p:txBody>
          <a:bodyPr/>
          <a:lstStyle/>
          <a:p>
            <a:pPr algn="ctr"/>
            <a:r>
              <a:rPr lang="en-US" dirty="0"/>
              <a:t>Expand my Hypotheses…. </a:t>
            </a:r>
          </a:p>
        </p:txBody>
      </p:sp>
    </p:spTree>
    <p:extLst>
      <p:ext uri="{BB962C8B-B14F-4D97-AF65-F5344CB8AC3E}">
        <p14:creationId xmlns:p14="http://schemas.microsoft.com/office/powerpoint/2010/main" val="1447855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F6604-6375-49AC-B292-099FA999AFFD}"/>
              </a:ext>
            </a:extLst>
          </p:cNvPr>
          <p:cNvSpPr>
            <a:spLocks noGrp="1"/>
          </p:cNvSpPr>
          <p:nvPr>
            <p:ph type="title"/>
          </p:nvPr>
        </p:nvSpPr>
        <p:spPr/>
        <p:txBody>
          <a:bodyPr/>
          <a:lstStyle/>
          <a:p>
            <a:r>
              <a:rPr lang="en-US" dirty="0"/>
              <a:t>Purpose</a:t>
            </a:r>
          </a:p>
        </p:txBody>
      </p:sp>
      <p:sp>
        <p:nvSpPr>
          <p:cNvPr id="3" name="Content Placeholder 2">
            <a:extLst>
              <a:ext uri="{FF2B5EF4-FFF2-40B4-BE49-F238E27FC236}">
                <a16:creationId xmlns:a16="http://schemas.microsoft.com/office/drawing/2014/main" id="{A8F9116F-1EA3-4DC6-A4CE-9C95086C2250}"/>
              </a:ext>
            </a:extLst>
          </p:cNvPr>
          <p:cNvSpPr>
            <a:spLocks noGrp="1"/>
          </p:cNvSpPr>
          <p:nvPr>
            <p:ph idx="1"/>
          </p:nvPr>
        </p:nvSpPr>
        <p:spPr/>
        <p:txBody>
          <a:bodyPr/>
          <a:lstStyle/>
          <a:p>
            <a:r>
              <a:rPr lang="en-US" dirty="0"/>
              <a:t>A cryptocurrency is a digital asset designed to work as a medium of exchange that uses cryptography to secure its transactions, to control the creation of additional units, and to verify the transfer of assets. Cryptocurrencies use decentralized control as opposed to centralized electronic money and central banking systems.</a:t>
            </a:r>
          </a:p>
        </p:txBody>
      </p:sp>
    </p:spTree>
    <p:extLst>
      <p:ext uri="{BB962C8B-B14F-4D97-AF65-F5344CB8AC3E}">
        <p14:creationId xmlns:p14="http://schemas.microsoft.com/office/powerpoint/2010/main" val="35853254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EF32F-3599-4696-ADCE-B2435B660FDD}"/>
              </a:ext>
            </a:extLst>
          </p:cNvPr>
          <p:cNvSpPr>
            <a:spLocks noGrp="1"/>
          </p:cNvSpPr>
          <p:nvPr>
            <p:ph type="title"/>
          </p:nvPr>
        </p:nvSpPr>
        <p:spPr/>
        <p:txBody>
          <a:bodyPr/>
          <a:lstStyle/>
          <a:p>
            <a:r>
              <a:rPr lang="en-US" dirty="0" err="1"/>
              <a:t>Rtimes</a:t>
            </a:r>
            <a:endParaRPr lang="en-US" dirty="0"/>
          </a:p>
        </p:txBody>
      </p:sp>
      <p:sp>
        <p:nvSpPr>
          <p:cNvPr id="3" name="Content Placeholder 2">
            <a:extLst>
              <a:ext uri="{FF2B5EF4-FFF2-40B4-BE49-F238E27FC236}">
                <a16:creationId xmlns:a16="http://schemas.microsoft.com/office/drawing/2014/main" id="{687FB3F5-F232-4AC6-97CD-425D043EC131}"/>
              </a:ext>
            </a:extLst>
          </p:cNvPr>
          <p:cNvSpPr>
            <a:spLocks noGrp="1"/>
          </p:cNvSpPr>
          <p:nvPr>
            <p:ph idx="1"/>
          </p:nvPr>
        </p:nvSpPr>
        <p:spPr>
          <a:xfrm>
            <a:off x="838200" y="1825625"/>
            <a:ext cx="5674895" cy="4351338"/>
          </a:xfrm>
        </p:spPr>
        <p:txBody>
          <a:bodyPr/>
          <a:lstStyle/>
          <a:p>
            <a:r>
              <a:rPr lang="en-US" dirty="0"/>
              <a:t>Interface to Congress, Campaign Finance, Article Search, and Geographic 'APIs' from the New York Times</a:t>
            </a:r>
          </a:p>
        </p:txBody>
      </p:sp>
      <p:pic>
        <p:nvPicPr>
          <p:cNvPr id="4" name="Picture 3">
            <a:extLst>
              <a:ext uri="{FF2B5EF4-FFF2-40B4-BE49-F238E27FC236}">
                <a16:creationId xmlns:a16="http://schemas.microsoft.com/office/drawing/2014/main" id="{16C448F9-E8F5-40FB-8FD1-4419A9C74894}"/>
              </a:ext>
            </a:extLst>
          </p:cNvPr>
          <p:cNvPicPr>
            <a:picLocks noChangeAspect="1"/>
          </p:cNvPicPr>
          <p:nvPr/>
        </p:nvPicPr>
        <p:blipFill rotWithShape="1">
          <a:blip r:embed="rId2"/>
          <a:srcRect l="28552" t="22209" r="28421" b="5302"/>
          <a:stretch/>
        </p:blipFill>
        <p:spPr>
          <a:xfrm>
            <a:off x="6400800" y="1027906"/>
            <a:ext cx="5245768" cy="4968875"/>
          </a:xfrm>
          <a:prstGeom prst="rect">
            <a:avLst/>
          </a:prstGeom>
        </p:spPr>
      </p:pic>
    </p:spTree>
    <p:extLst>
      <p:ext uri="{BB962C8B-B14F-4D97-AF65-F5344CB8AC3E}">
        <p14:creationId xmlns:p14="http://schemas.microsoft.com/office/powerpoint/2010/main" val="10040085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118D023-40E0-41B8-BC14-646E74DFB6D6}"/>
              </a:ext>
            </a:extLst>
          </p:cNvPr>
          <p:cNvPicPr>
            <a:picLocks noChangeAspect="1"/>
          </p:cNvPicPr>
          <p:nvPr/>
        </p:nvPicPr>
        <p:blipFill rotWithShape="1">
          <a:blip r:embed="rId2"/>
          <a:srcRect l="4473" t="36075" r="40131" b="55792"/>
          <a:stretch/>
        </p:blipFill>
        <p:spPr>
          <a:xfrm>
            <a:off x="2719137" y="2470484"/>
            <a:ext cx="6753726" cy="557463"/>
          </a:xfrm>
          <a:prstGeom prst="rect">
            <a:avLst/>
          </a:prstGeom>
        </p:spPr>
      </p:pic>
      <p:pic>
        <p:nvPicPr>
          <p:cNvPr id="5" name="Picture 4">
            <a:extLst>
              <a:ext uri="{FF2B5EF4-FFF2-40B4-BE49-F238E27FC236}">
                <a16:creationId xmlns:a16="http://schemas.microsoft.com/office/drawing/2014/main" id="{3BBAE9F8-9E17-494C-92C0-D34C04118CB7}"/>
              </a:ext>
            </a:extLst>
          </p:cNvPr>
          <p:cNvPicPr>
            <a:picLocks noChangeAspect="1"/>
          </p:cNvPicPr>
          <p:nvPr/>
        </p:nvPicPr>
        <p:blipFill rotWithShape="1">
          <a:blip r:embed="rId2"/>
          <a:srcRect l="4737" t="52165" r="38553" b="37304"/>
          <a:stretch/>
        </p:blipFill>
        <p:spPr>
          <a:xfrm>
            <a:off x="2719137" y="3982451"/>
            <a:ext cx="6914147" cy="721895"/>
          </a:xfrm>
          <a:prstGeom prst="rect">
            <a:avLst/>
          </a:prstGeom>
        </p:spPr>
      </p:pic>
      <p:pic>
        <p:nvPicPr>
          <p:cNvPr id="6" name="Picture 5">
            <a:extLst>
              <a:ext uri="{FF2B5EF4-FFF2-40B4-BE49-F238E27FC236}">
                <a16:creationId xmlns:a16="http://schemas.microsoft.com/office/drawing/2014/main" id="{E1A5A1DB-6531-4646-85AA-3287739F7826}"/>
              </a:ext>
            </a:extLst>
          </p:cNvPr>
          <p:cNvPicPr>
            <a:picLocks noChangeAspect="1"/>
          </p:cNvPicPr>
          <p:nvPr/>
        </p:nvPicPr>
        <p:blipFill rotWithShape="1">
          <a:blip r:embed="rId3"/>
          <a:srcRect l="4737" t="41399" r="39868" b="48069"/>
          <a:stretch/>
        </p:blipFill>
        <p:spPr>
          <a:xfrm>
            <a:off x="2719136" y="794084"/>
            <a:ext cx="6753727" cy="721896"/>
          </a:xfrm>
          <a:prstGeom prst="rect">
            <a:avLst/>
          </a:prstGeom>
        </p:spPr>
      </p:pic>
      <p:sp>
        <p:nvSpPr>
          <p:cNvPr id="7" name="Arrow: Down 6">
            <a:extLst>
              <a:ext uri="{FF2B5EF4-FFF2-40B4-BE49-F238E27FC236}">
                <a16:creationId xmlns:a16="http://schemas.microsoft.com/office/drawing/2014/main" id="{B37F51DE-CDF5-4AF7-9532-68D9F7DDE874}"/>
              </a:ext>
            </a:extLst>
          </p:cNvPr>
          <p:cNvSpPr/>
          <p:nvPr/>
        </p:nvSpPr>
        <p:spPr>
          <a:xfrm>
            <a:off x="5334000" y="1636294"/>
            <a:ext cx="368969" cy="55746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D6B497E3-6052-413D-AB55-749948C302F6}"/>
              </a:ext>
            </a:extLst>
          </p:cNvPr>
          <p:cNvPicPr>
            <a:picLocks noChangeAspect="1"/>
          </p:cNvPicPr>
          <p:nvPr/>
        </p:nvPicPr>
        <p:blipFill>
          <a:blip r:embed="rId4"/>
          <a:stretch>
            <a:fillRect/>
          </a:stretch>
        </p:blipFill>
        <p:spPr>
          <a:xfrm>
            <a:off x="5317298" y="3360407"/>
            <a:ext cx="402371" cy="579170"/>
          </a:xfrm>
          <a:prstGeom prst="rect">
            <a:avLst/>
          </a:prstGeom>
        </p:spPr>
      </p:pic>
      <p:pic>
        <p:nvPicPr>
          <p:cNvPr id="10" name="Picture 9">
            <a:extLst>
              <a:ext uri="{FF2B5EF4-FFF2-40B4-BE49-F238E27FC236}">
                <a16:creationId xmlns:a16="http://schemas.microsoft.com/office/drawing/2014/main" id="{A4B03B9C-C004-4060-A6B5-65817278318C}"/>
              </a:ext>
            </a:extLst>
          </p:cNvPr>
          <p:cNvPicPr>
            <a:picLocks noChangeAspect="1"/>
          </p:cNvPicPr>
          <p:nvPr/>
        </p:nvPicPr>
        <p:blipFill rotWithShape="1">
          <a:blip r:embed="rId5"/>
          <a:srcRect l="2763" t="31980" r="41842" b="51626"/>
          <a:stretch/>
        </p:blipFill>
        <p:spPr>
          <a:xfrm>
            <a:off x="2879557" y="5502027"/>
            <a:ext cx="6753727" cy="1123777"/>
          </a:xfrm>
          <a:prstGeom prst="rect">
            <a:avLst/>
          </a:prstGeom>
        </p:spPr>
      </p:pic>
      <p:pic>
        <p:nvPicPr>
          <p:cNvPr id="11" name="Picture 10">
            <a:extLst>
              <a:ext uri="{FF2B5EF4-FFF2-40B4-BE49-F238E27FC236}">
                <a16:creationId xmlns:a16="http://schemas.microsoft.com/office/drawing/2014/main" id="{40EB38F5-6A17-4280-AEFD-171B9F9BB9EC}"/>
              </a:ext>
            </a:extLst>
          </p:cNvPr>
          <p:cNvPicPr>
            <a:picLocks noChangeAspect="1"/>
          </p:cNvPicPr>
          <p:nvPr/>
        </p:nvPicPr>
        <p:blipFill>
          <a:blip r:embed="rId4"/>
          <a:stretch>
            <a:fillRect/>
          </a:stretch>
        </p:blipFill>
        <p:spPr>
          <a:xfrm>
            <a:off x="5300598" y="4827699"/>
            <a:ext cx="402371" cy="579170"/>
          </a:xfrm>
          <a:prstGeom prst="rect">
            <a:avLst/>
          </a:prstGeom>
        </p:spPr>
      </p:pic>
    </p:spTree>
    <p:extLst>
      <p:ext uri="{BB962C8B-B14F-4D97-AF65-F5344CB8AC3E}">
        <p14:creationId xmlns:p14="http://schemas.microsoft.com/office/powerpoint/2010/main" val="2056894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D614BF0-BFF3-4CE4-9D21-B91920290985}"/>
              </a:ext>
            </a:extLst>
          </p:cNvPr>
          <p:cNvPicPr>
            <a:picLocks noChangeAspect="1"/>
          </p:cNvPicPr>
          <p:nvPr/>
        </p:nvPicPr>
        <p:blipFill rotWithShape="1">
          <a:blip r:embed="rId2"/>
          <a:srcRect l="922" t="15422" r="39341" b="11092"/>
          <a:stretch/>
        </p:blipFill>
        <p:spPr>
          <a:xfrm>
            <a:off x="786063" y="1058778"/>
            <a:ext cx="7283116" cy="5037221"/>
          </a:xfrm>
          <a:prstGeom prst="rect">
            <a:avLst/>
          </a:prstGeom>
        </p:spPr>
      </p:pic>
      <p:sp>
        <p:nvSpPr>
          <p:cNvPr id="5" name="TextBox 4">
            <a:extLst>
              <a:ext uri="{FF2B5EF4-FFF2-40B4-BE49-F238E27FC236}">
                <a16:creationId xmlns:a16="http://schemas.microsoft.com/office/drawing/2014/main" id="{3ABEEC69-91F4-4724-B9C2-8C376F3D47E9}"/>
              </a:ext>
            </a:extLst>
          </p:cNvPr>
          <p:cNvSpPr txBox="1"/>
          <p:nvPr/>
        </p:nvSpPr>
        <p:spPr>
          <a:xfrm>
            <a:off x="8069179" y="1058779"/>
            <a:ext cx="2582779" cy="3416320"/>
          </a:xfrm>
          <a:prstGeom prst="rect">
            <a:avLst/>
          </a:prstGeom>
          <a:noFill/>
        </p:spPr>
        <p:txBody>
          <a:bodyPr wrap="square" rtlCol="0">
            <a:spAutoFit/>
          </a:bodyPr>
          <a:lstStyle/>
          <a:p>
            <a:r>
              <a:rPr lang="en-US" dirty="0"/>
              <a:t>Each query returns a </a:t>
            </a:r>
            <a:r>
              <a:rPr lang="en-US" dirty="0" err="1"/>
              <a:t>dataframe</a:t>
            </a:r>
            <a:r>
              <a:rPr lang="en-US" dirty="0"/>
              <a:t> of 27 variables.</a:t>
            </a:r>
          </a:p>
          <a:p>
            <a:endParaRPr lang="en-US" dirty="0"/>
          </a:p>
          <a:p>
            <a:r>
              <a:rPr lang="en-US" dirty="0"/>
              <a:t>The ones of interest to me are </a:t>
            </a:r>
          </a:p>
          <a:p>
            <a:endParaRPr lang="en-US" dirty="0"/>
          </a:p>
          <a:p>
            <a:r>
              <a:rPr lang="en-US" dirty="0" err="1"/>
              <a:t>Headline.main</a:t>
            </a:r>
            <a:r>
              <a:rPr lang="en-US" dirty="0"/>
              <a:t> – Headline of Article</a:t>
            </a:r>
          </a:p>
          <a:p>
            <a:endParaRPr lang="en-US" dirty="0"/>
          </a:p>
          <a:p>
            <a:r>
              <a:rPr lang="en-US" dirty="0" err="1"/>
              <a:t>Pub_Date</a:t>
            </a:r>
            <a:r>
              <a:rPr lang="en-US" dirty="0"/>
              <a:t>-Date of publication</a:t>
            </a:r>
          </a:p>
        </p:txBody>
      </p:sp>
    </p:spTree>
    <p:extLst>
      <p:ext uri="{BB962C8B-B14F-4D97-AF65-F5344CB8AC3E}">
        <p14:creationId xmlns:p14="http://schemas.microsoft.com/office/powerpoint/2010/main" val="10030039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CB48DF-9A57-4B24-BFD2-4D57A4AA361C}"/>
              </a:ext>
            </a:extLst>
          </p:cNvPr>
          <p:cNvPicPr>
            <a:picLocks noChangeAspect="1"/>
          </p:cNvPicPr>
          <p:nvPr/>
        </p:nvPicPr>
        <p:blipFill rotWithShape="1">
          <a:blip r:embed="rId2"/>
          <a:srcRect t="16358" r="55921" b="13199"/>
          <a:stretch/>
        </p:blipFill>
        <p:spPr>
          <a:xfrm>
            <a:off x="6625390" y="1014662"/>
            <a:ext cx="5374105" cy="4828675"/>
          </a:xfrm>
          <a:prstGeom prst="rect">
            <a:avLst/>
          </a:prstGeom>
        </p:spPr>
      </p:pic>
      <p:pic>
        <p:nvPicPr>
          <p:cNvPr id="5" name="Picture 4">
            <a:extLst>
              <a:ext uri="{FF2B5EF4-FFF2-40B4-BE49-F238E27FC236}">
                <a16:creationId xmlns:a16="http://schemas.microsoft.com/office/drawing/2014/main" id="{EB7C9A95-3C41-426D-92CB-4997575854BB}"/>
              </a:ext>
            </a:extLst>
          </p:cNvPr>
          <p:cNvPicPr>
            <a:picLocks noChangeAspect="1"/>
          </p:cNvPicPr>
          <p:nvPr/>
        </p:nvPicPr>
        <p:blipFill>
          <a:blip r:embed="rId3"/>
          <a:stretch>
            <a:fillRect/>
          </a:stretch>
        </p:blipFill>
        <p:spPr>
          <a:xfrm>
            <a:off x="976332" y="711539"/>
            <a:ext cx="3931434" cy="2717460"/>
          </a:xfrm>
          <a:prstGeom prst="rect">
            <a:avLst/>
          </a:prstGeom>
        </p:spPr>
      </p:pic>
      <p:sp>
        <p:nvSpPr>
          <p:cNvPr id="6" name="Arrow: Bent 5">
            <a:extLst>
              <a:ext uri="{FF2B5EF4-FFF2-40B4-BE49-F238E27FC236}">
                <a16:creationId xmlns:a16="http://schemas.microsoft.com/office/drawing/2014/main" id="{BEBE2BBE-B98C-4107-A071-70623D755F59}"/>
              </a:ext>
            </a:extLst>
          </p:cNvPr>
          <p:cNvSpPr/>
          <p:nvPr/>
        </p:nvSpPr>
        <p:spPr>
          <a:xfrm flipV="1">
            <a:off x="4604084" y="3577390"/>
            <a:ext cx="1491916" cy="85023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7" name="Picture 6">
            <a:extLst>
              <a:ext uri="{FF2B5EF4-FFF2-40B4-BE49-F238E27FC236}">
                <a16:creationId xmlns:a16="http://schemas.microsoft.com/office/drawing/2014/main" id="{01A777F5-2EDD-467C-92F1-77B8F77481DF}"/>
              </a:ext>
            </a:extLst>
          </p:cNvPr>
          <p:cNvPicPr>
            <a:picLocks noChangeAspect="1"/>
          </p:cNvPicPr>
          <p:nvPr/>
        </p:nvPicPr>
        <p:blipFill>
          <a:blip r:embed="rId4"/>
          <a:stretch>
            <a:fillRect/>
          </a:stretch>
        </p:blipFill>
        <p:spPr>
          <a:xfrm>
            <a:off x="1705979" y="4395539"/>
            <a:ext cx="1894914" cy="1307344"/>
          </a:xfrm>
          <a:prstGeom prst="rect">
            <a:avLst/>
          </a:prstGeom>
        </p:spPr>
      </p:pic>
      <p:sp>
        <p:nvSpPr>
          <p:cNvPr id="8" name="Arrow: Right 7">
            <a:extLst>
              <a:ext uri="{FF2B5EF4-FFF2-40B4-BE49-F238E27FC236}">
                <a16:creationId xmlns:a16="http://schemas.microsoft.com/office/drawing/2014/main" id="{198571F0-0E19-4FC2-A256-672B942DC042}"/>
              </a:ext>
            </a:extLst>
          </p:cNvPr>
          <p:cNvSpPr/>
          <p:nvPr/>
        </p:nvSpPr>
        <p:spPr>
          <a:xfrm>
            <a:off x="4459705" y="4780548"/>
            <a:ext cx="1636295" cy="5454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76604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BCB1EB-81E5-4699-9F45-F5F65F625D88}"/>
              </a:ext>
            </a:extLst>
          </p:cNvPr>
          <p:cNvSpPr>
            <a:spLocks noGrp="1"/>
          </p:cNvSpPr>
          <p:nvPr>
            <p:ph idx="1"/>
          </p:nvPr>
        </p:nvSpPr>
        <p:spPr>
          <a:xfrm>
            <a:off x="520203" y="1135439"/>
            <a:ext cx="5803232" cy="4351338"/>
          </a:xfrm>
        </p:spPr>
        <p:txBody>
          <a:bodyPr/>
          <a:lstStyle/>
          <a:p>
            <a:pPr marL="0" indent="0">
              <a:buNone/>
            </a:pPr>
            <a:r>
              <a:rPr lang="en-US" dirty="0"/>
              <a:t>Looking at the data, there are a number of headlines that don’t seem to have much to do with bitcoin or crypto currency. will delete rows if no string of bitcoin and cryptocurrency exist</a:t>
            </a:r>
          </a:p>
        </p:txBody>
      </p:sp>
      <p:pic>
        <p:nvPicPr>
          <p:cNvPr id="4" name="Picture 3">
            <a:extLst>
              <a:ext uri="{FF2B5EF4-FFF2-40B4-BE49-F238E27FC236}">
                <a16:creationId xmlns:a16="http://schemas.microsoft.com/office/drawing/2014/main" id="{713BC9E8-5D1C-448E-A88A-8719B26AE02C}"/>
              </a:ext>
            </a:extLst>
          </p:cNvPr>
          <p:cNvPicPr>
            <a:picLocks noChangeAspect="1"/>
          </p:cNvPicPr>
          <p:nvPr/>
        </p:nvPicPr>
        <p:blipFill rotWithShape="1">
          <a:blip r:embed="rId2"/>
          <a:srcRect t="9911" r="50000" b="30049"/>
          <a:stretch/>
        </p:blipFill>
        <p:spPr>
          <a:xfrm>
            <a:off x="6323435" y="1135439"/>
            <a:ext cx="5868565" cy="4351337"/>
          </a:xfrm>
          <a:prstGeom prst="rect">
            <a:avLst/>
          </a:prstGeom>
        </p:spPr>
      </p:pic>
    </p:spTree>
    <p:extLst>
      <p:ext uri="{BB962C8B-B14F-4D97-AF65-F5344CB8AC3E}">
        <p14:creationId xmlns:p14="http://schemas.microsoft.com/office/powerpoint/2010/main" val="32224106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57E6E91-F7F8-4B49-847E-94D156162D82}"/>
              </a:ext>
            </a:extLst>
          </p:cNvPr>
          <p:cNvPicPr>
            <a:picLocks noChangeAspect="1"/>
          </p:cNvPicPr>
          <p:nvPr/>
        </p:nvPicPr>
        <p:blipFill>
          <a:blip r:embed="rId2"/>
          <a:stretch>
            <a:fillRect/>
          </a:stretch>
        </p:blipFill>
        <p:spPr>
          <a:xfrm>
            <a:off x="1490787" y="685928"/>
            <a:ext cx="8889583" cy="5486143"/>
          </a:xfrm>
          <a:prstGeom prst="rect">
            <a:avLst/>
          </a:prstGeom>
        </p:spPr>
      </p:pic>
    </p:spTree>
    <p:extLst>
      <p:ext uri="{BB962C8B-B14F-4D97-AF65-F5344CB8AC3E}">
        <p14:creationId xmlns:p14="http://schemas.microsoft.com/office/powerpoint/2010/main" val="25825528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B5387D-1242-4DCF-8D48-E7014C04F04D}"/>
              </a:ext>
            </a:extLst>
          </p:cNvPr>
          <p:cNvPicPr>
            <a:picLocks noChangeAspect="1"/>
          </p:cNvPicPr>
          <p:nvPr/>
        </p:nvPicPr>
        <p:blipFill>
          <a:blip r:embed="rId2"/>
          <a:stretch>
            <a:fillRect/>
          </a:stretch>
        </p:blipFill>
        <p:spPr>
          <a:xfrm>
            <a:off x="1181434" y="685928"/>
            <a:ext cx="8889583" cy="5486143"/>
          </a:xfrm>
          <a:prstGeom prst="rect">
            <a:avLst/>
          </a:prstGeom>
        </p:spPr>
      </p:pic>
    </p:spTree>
    <p:extLst>
      <p:ext uri="{BB962C8B-B14F-4D97-AF65-F5344CB8AC3E}">
        <p14:creationId xmlns:p14="http://schemas.microsoft.com/office/powerpoint/2010/main" val="23985464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53FD0C-0BE8-4C31-BEF0-101C97DE1FB7}"/>
              </a:ext>
            </a:extLst>
          </p:cNvPr>
          <p:cNvPicPr>
            <a:picLocks noChangeAspect="1"/>
          </p:cNvPicPr>
          <p:nvPr/>
        </p:nvPicPr>
        <p:blipFill rotWithShape="1">
          <a:blip r:embed="rId2"/>
          <a:srcRect r="15128"/>
          <a:stretch/>
        </p:blipFill>
        <p:spPr>
          <a:xfrm>
            <a:off x="547688" y="107664"/>
            <a:ext cx="9270080" cy="6750335"/>
          </a:xfrm>
          <a:prstGeom prst="rect">
            <a:avLst/>
          </a:prstGeom>
        </p:spPr>
      </p:pic>
    </p:spTree>
    <p:extLst>
      <p:ext uri="{BB962C8B-B14F-4D97-AF65-F5344CB8AC3E}">
        <p14:creationId xmlns:p14="http://schemas.microsoft.com/office/powerpoint/2010/main" val="6902879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49A72AA-7D00-449F-80D9-3CAD0DEA9454}"/>
              </a:ext>
            </a:extLst>
          </p:cNvPr>
          <p:cNvPicPr>
            <a:picLocks noChangeAspect="1"/>
          </p:cNvPicPr>
          <p:nvPr/>
        </p:nvPicPr>
        <p:blipFill>
          <a:blip r:embed="rId2"/>
          <a:stretch>
            <a:fillRect/>
          </a:stretch>
        </p:blipFill>
        <p:spPr>
          <a:xfrm>
            <a:off x="1373939" y="342964"/>
            <a:ext cx="10001042" cy="6172072"/>
          </a:xfrm>
          <a:prstGeom prst="rect">
            <a:avLst/>
          </a:prstGeom>
        </p:spPr>
      </p:pic>
    </p:spTree>
    <p:extLst>
      <p:ext uri="{BB962C8B-B14F-4D97-AF65-F5344CB8AC3E}">
        <p14:creationId xmlns:p14="http://schemas.microsoft.com/office/powerpoint/2010/main" val="22194009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01D3A-C7CE-4177-9C32-3E3CEC773EFA}"/>
              </a:ext>
            </a:extLst>
          </p:cNvPr>
          <p:cNvSpPr>
            <a:spLocks noGrp="1"/>
          </p:cNvSpPr>
          <p:nvPr>
            <p:ph type="title"/>
          </p:nvPr>
        </p:nvSpPr>
        <p:spPr/>
        <p:txBody>
          <a:bodyPr/>
          <a:lstStyle/>
          <a:p>
            <a:r>
              <a:rPr lang="en-US" dirty="0"/>
              <a:t>Problem of Bias….</a:t>
            </a:r>
          </a:p>
        </p:txBody>
      </p:sp>
      <p:pic>
        <p:nvPicPr>
          <p:cNvPr id="4" name="Picture 3">
            <a:extLst>
              <a:ext uri="{FF2B5EF4-FFF2-40B4-BE49-F238E27FC236}">
                <a16:creationId xmlns:a16="http://schemas.microsoft.com/office/drawing/2014/main" id="{8D2C9120-0DD3-4557-B51A-9D765764F81A}"/>
              </a:ext>
            </a:extLst>
          </p:cNvPr>
          <p:cNvPicPr>
            <a:picLocks noChangeAspect="1"/>
          </p:cNvPicPr>
          <p:nvPr/>
        </p:nvPicPr>
        <p:blipFill rotWithShape="1">
          <a:blip r:embed="rId2"/>
          <a:srcRect t="5015"/>
          <a:stretch/>
        </p:blipFill>
        <p:spPr>
          <a:xfrm>
            <a:off x="1026921" y="1909011"/>
            <a:ext cx="5870957" cy="4134598"/>
          </a:xfrm>
          <a:prstGeom prst="rect">
            <a:avLst/>
          </a:prstGeom>
        </p:spPr>
      </p:pic>
      <p:sp>
        <p:nvSpPr>
          <p:cNvPr id="5" name="TextBox 4">
            <a:extLst>
              <a:ext uri="{FF2B5EF4-FFF2-40B4-BE49-F238E27FC236}">
                <a16:creationId xmlns:a16="http://schemas.microsoft.com/office/drawing/2014/main" id="{33DA3395-E2DB-49BE-84C4-8EF0C822729B}"/>
              </a:ext>
            </a:extLst>
          </p:cNvPr>
          <p:cNvSpPr txBox="1"/>
          <p:nvPr/>
        </p:nvSpPr>
        <p:spPr>
          <a:xfrm>
            <a:off x="7940841" y="2315849"/>
            <a:ext cx="3224237" cy="646331"/>
          </a:xfrm>
          <a:prstGeom prst="rect">
            <a:avLst/>
          </a:prstGeom>
          <a:noFill/>
        </p:spPr>
        <p:txBody>
          <a:bodyPr wrap="square" rtlCol="0">
            <a:spAutoFit/>
          </a:bodyPr>
          <a:lstStyle/>
          <a:p>
            <a:r>
              <a:rPr lang="en-US" dirty="0"/>
              <a:t>What about more neutral responses?</a:t>
            </a:r>
          </a:p>
        </p:txBody>
      </p:sp>
    </p:spTree>
    <p:extLst>
      <p:ext uri="{BB962C8B-B14F-4D97-AF65-F5344CB8AC3E}">
        <p14:creationId xmlns:p14="http://schemas.microsoft.com/office/powerpoint/2010/main" val="4071778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4366C-25A4-4182-B281-C9591055336D}"/>
              </a:ext>
            </a:extLst>
          </p:cNvPr>
          <p:cNvSpPr>
            <a:spLocks noGrp="1"/>
          </p:cNvSpPr>
          <p:nvPr>
            <p:ph type="title"/>
          </p:nvPr>
        </p:nvSpPr>
        <p:spPr/>
        <p:txBody>
          <a:bodyPr/>
          <a:lstStyle/>
          <a:p>
            <a:r>
              <a:rPr lang="en-US" dirty="0"/>
              <a:t>What gives cryptocurrencies value?</a:t>
            </a:r>
          </a:p>
        </p:txBody>
      </p:sp>
      <p:sp>
        <p:nvSpPr>
          <p:cNvPr id="3" name="Content Placeholder 2">
            <a:extLst>
              <a:ext uri="{FF2B5EF4-FFF2-40B4-BE49-F238E27FC236}">
                <a16:creationId xmlns:a16="http://schemas.microsoft.com/office/drawing/2014/main" id="{F2CC7F36-B843-4FAD-B69C-D2988F150302}"/>
              </a:ext>
            </a:extLst>
          </p:cNvPr>
          <p:cNvSpPr>
            <a:spLocks noGrp="1"/>
          </p:cNvSpPr>
          <p:nvPr>
            <p:ph idx="1"/>
          </p:nvPr>
        </p:nvSpPr>
        <p:spPr/>
        <p:txBody>
          <a:bodyPr>
            <a:normAutofit/>
          </a:bodyPr>
          <a:lstStyle/>
          <a:p>
            <a:r>
              <a:rPr lang="en-US" sz="3600" dirty="0"/>
              <a:t>Scarcity</a:t>
            </a:r>
          </a:p>
          <a:p>
            <a:pPr marL="0" indent="0">
              <a:buNone/>
            </a:pPr>
            <a:r>
              <a:rPr lang="en-US" sz="1600" i="1" dirty="0"/>
              <a:t>Capped at 21 million</a:t>
            </a:r>
          </a:p>
          <a:p>
            <a:r>
              <a:rPr lang="en-US" sz="3600" dirty="0"/>
              <a:t>Utility</a:t>
            </a:r>
          </a:p>
          <a:p>
            <a:pPr marL="0" indent="0">
              <a:buNone/>
            </a:pPr>
            <a:r>
              <a:rPr lang="en-US" sz="1800" i="1" dirty="0" err="1"/>
              <a:t>Advatage</a:t>
            </a:r>
            <a:r>
              <a:rPr lang="en-US" sz="1800" i="1" dirty="0"/>
              <a:t> of e-commerce, free from regulation</a:t>
            </a:r>
          </a:p>
          <a:p>
            <a:r>
              <a:rPr lang="en-US" sz="3600" dirty="0"/>
              <a:t>Supply and Demand</a:t>
            </a:r>
          </a:p>
          <a:p>
            <a:pPr marL="0" indent="0">
              <a:buNone/>
            </a:pPr>
            <a:r>
              <a:rPr lang="en-US" sz="2000" i="1" dirty="0"/>
              <a:t>Growing popularity </a:t>
            </a:r>
          </a:p>
        </p:txBody>
      </p:sp>
    </p:spTree>
    <p:extLst>
      <p:ext uri="{BB962C8B-B14F-4D97-AF65-F5344CB8AC3E}">
        <p14:creationId xmlns:p14="http://schemas.microsoft.com/office/powerpoint/2010/main" val="38789962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01D3A-C7CE-4177-9C32-3E3CEC773EFA}"/>
              </a:ext>
            </a:extLst>
          </p:cNvPr>
          <p:cNvSpPr>
            <a:spLocks noGrp="1"/>
          </p:cNvSpPr>
          <p:nvPr>
            <p:ph type="title"/>
          </p:nvPr>
        </p:nvSpPr>
        <p:spPr/>
        <p:txBody>
          <a:bodyPr/>
          <a:lstStyle/>
          <a:p>
            <a:r>
              <a:rPr lang="en-US" dirty="0"/>
              <a:t>Problem of Bias….</a:t>
            </a:r>
          </a:p>
        </p:txBody>
      </p:sp>
      <p:sp>
        <p:nvSpPr>
          <p:cNvPr id="5" name="TextBox 4">
            <a:extLst>
              <a:ext uri="{FF2B5EF4-FFF2-40B4-BE49-F238E27FC236}">
                <a16:creationId xmlns:a16="http://schemas.microsoft.com/office/drawing/2014/main" id="{33DA3395-E2DB-49BE-84C4-8EF0C822729B}"/>
              </a:ext>
            </a:extLst>
          </p:cNvPr>
          <p:cNvSpPr txBox="1"/>
          <p:nvPr/>
        </p:nvSpPr>
        <p:spPr>
          <a:xfrm>
            <a:off x="4483881" y="5026964"/>
            <a:ext cx="3224237" cy="646331"/>
          </a:xfrm>
          <a:prstGeom prst="rect">
            <a:avLst/>
          </a:prstGeom>
          <a:noFill/>
        </p:spPr>
        <p:txBody>
          <a:bodyPr wrap="square" rtlCol="0">
            <a:spAutoFit/>
          </a:bodyPr>
          <a:lstStyle/>
          <a:p>
            <a:r>
              <a:rPr lang="en-US" dirty="0"/>
              <a:t>What about more neutral headlines?</a:t>
            </a:r>
          </a:p>
        </p:txBody>
      </p:sp>
      <p:pic>
        <p:nvPicPr>
          <p:cNvPr id="3" name="Picture 2">
            <a:extLst>
              <a:ext uri="{FF2B5EF4-FFF2-40B4-BE49-F238E27FC236}">
                <a16:creationId xmlns:a16="http://schemas.microsoft.com/office/drawing/2014/main" id="{387ED51D-94DD-4324-BC04-8A50626FC027}"/>
              </a:ext>
            </a:extLst>
          </p:cNvPr>
          <p:cNvPicPr>
            <a:picLocks noChangeAspect="1"/>
          </p:cNvPicPr>
          <p:nvPr/>
        </p:nvPicPr>
        <p:blipFill rotWithShape="1">
          <a:blip r:embed="rId3"/>
          <a:srcRect l="4869" t="42803" r="55510" b="54849"/>
          <a:stretch/>
        </p:blipFill>
        <p:spPr>
          <a:xfrm>
            <a:off x="575257" y="2016181"/>
            <a:ext cx="11041485" cy="367828"/>
          </a:xfrm>
          <a:prstGeom prst="rect">
            <a:avLst/>
          </a:prstGeom>
        </p:spPr>
      </p:pic>
      <p:pic>
        <p:nvPicPr>
          <p:cNvPr id="6" name="Picture 5">
            <a:extLst>
              <a:ext uri="{FF2B5EF4-FFF2-40B4-BE49-F238E27FC236}">
                <a16:creationId xmlns:a16="http://schemas.microsoft.com/office/drawing/2014/main" id="{A955DFDC-0EE4-4868-8146-947FED487DD5}"/>
              </a:ext>
            </a:extLst>
          </p:cNvPr>
          <p:cNvPicPr>
            <a:picLocks noChangeAspect="1"/>
          </p:cNvPicPr>
          <p:nvPr/>
        </p:nvPicPr>
        <p:blipFill rotWithShape="1">
          <a:blip r:embed="rId4"/>
          <a:srcRect l="4342" t="54739" r="55921" b="41750"/>
          <a:stretch/>
        </p:blipFill>
        <p:spPr>
          <a:xfrm>
            <a:off x="483521" y="3429000"/>
            <a:ext cx="11133221" cy="552973"/>
          </a:xfrm>
          <a:prstGeom prst="rect">
            <a:avLst/>
          </a:prstGeom>
        </p:spPr>
      </p:pic>
    </p:spTree>
    <p:extLst>
      <p:ext uri="{BB962C8B-B14F-4D97-AF65-F5344CB8AC3E}">
        <p14:creationId xmlns:p14="http://schemas.microsoft.com/office/powerpoint/2010/main" val="10431003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01D3A-C7CE-4177-9C32-3E3CEC773EFA}"/>
              </a:ext>
            </a:extLst>
          </p:cNvPr>
          <p:cNvSpPr>
            <a:spLocks noGrp="1"/>
          </p:cNvSpPr>
          <p:nvPr>
            <p:ph type="title"/>
          </p:nvPr>
        </p:nvSpPr>
        <p:spPr/>
        <p:txBody>
          <a:bodyPr/>
          <a:lstStyle/>
          <a:p>
            <a:r>
              <a:rPr lang="en-US" dirty="0"/>
              <a:t>Problem of Bias….</a:t>
            </a:r>
          </a:p>
        </p:txBody>
      </p:sp>
      <p:pic>
        <p:nvPicPr>
          <p:cNvPr id="3" name="Picture 2">
            <a:extLst>
              <a:ext uri="{FF2B5EF4-FFF2-40B4-BE49-F238E27FC236}">
                <a16:creationId xmlns:a16="http://schemas.microsoft.com/office/drawing/2014/main" id="{387ED51D-94DD-4324-BC04-8A50626FC027}"/>
              </a:ext>
            </a:extLst>
          </p:cNvPr>
          <p:cNvPicPr>
            <a:picLocks noChangeAspect="1"/>
          </p:cNvPicPr>
          <p:nvPr/>
        </p:nvPicPr>
        <p:blipFill rotWithShape="1">
          <a:blip r:embed="rId3"/>
          <a:srcRect l="4869" t="42803" r="55510" b="53667"/>
          <a:stretch/>
        </p:blipFill>
        <p:spPr>
          <a:xfrm>
            <a:off x="575257" y="2016180"/>
            <a:ext cx="11041485" cy="552973"/>
          </a:xfrm>
          <a:prstGeom prst="rect">
            <a:avLst/>
          </a:prstGeom>
        </p:spPr>
      </p:pic>
      <p:pic>
        <p:nvPicPr>
          <p:cNvPr id="6" name="Picture 5">
            <a:extLst>
              <a:ext uri="{FF2B5EF4-FFF2-40B4-BE49-F238E27FC236}">
                <a16:creationId xmlns:a16="http://schemas.microsoft.com/office/drawing/2014/main" id="{A955DFDC-0EE4-4868-8146-947FED487DD5}"/>
              </a:ext>
            </a:extLst>
          </p:cNvPr>
          <p:cNvPicPr>
            <a:picLocks noChangeAspect="1"/>
          </p:cNvPicPr>
          <p:nvPr/>
        </p:nvPicPr>
        <p:blipFill rotWithShape="1">
          <a:blip r:embed="rId4"/>
          <a:srcRect l="4342" t="54739" r="55921" b="41750"/>
          <a:stretch/>
        </p:blipFill>
        <p:spPr>
          <a:xfrm>
            <a:off x="483521" y="4567989"/>
            <a:ext cx="11133221" cy="552973"/>
          </a:xfrm>
          <a:prstGeom prst="rect">
            <a:avLst/>
          </a:prstGeom>
        </p:spPr>
      </p:pic>
      <p:pic>
        <p:nvPicPr>
          <p:cNvPr id="4" name="Picture 3">
            <a:extLst>
              <a:ext uri="{FF2B5EF4-FFF2-40B4-BE49-F238E27FC236}">
                <a16:creationId xmlns:a16="http://schemas.microsoft.com/office/drawing/2014/main" id="{80972AF6-9B81-4521-B6FA-D387823325C1}"/>
              </a:ext>
            </a:extLst>
          </p:cNvPr>
          <p:cNvPicPr>
            <a:picLocks noChangeAspect="1"/>
          </p:cNvPicPr>
          <p:nvPr/>
        </p:nvPicPr>
        <p:blipFill>
          <a:blip r:embed="rId5"/>
          <a:stretch>
            <a:fillRect/>
          </a:stretch>
        </p:blipFill>
        <p:spPr>
          <a:xfrm>
            <a:off x="483521" y="5168615"/>
            <a:ext cx="11133221" cy="556661"/>
          </a:xfrm>
          <a:prstGeom prst="rect">
            <a:avLst/>
          </a:prstGeom>
        </p:spPr>
      </p:pic>
      <p:pic>
        <p:nvPicPr>
          <p:cNvPr id="7" name="Picture 6">
            <a:extLst>
              <a:ext uri="{FF2B5EF4-FFF2-40B4-BE49-F238E27FC236}">
                <a16:creationId xmlns:a16="http://schemas.microsoft.com/office/drawing/2014/main" id="{715FE8A6-25DC-417C-BA5E-AE94D1DE7BD1}"/>
              </a:ext>
            </a:extLst>
          </p:cNvPr>
          <p:cNvPicPr>
            <a:picLocks noChangeAspect="1"/>
          </p:cNvPicPr>
          <p:nvPr/>
        </p:nvPicPr>
        <p:blipFill rotWithShape="1">
          <a:blip r:embed="rId6"/>
          <a:srcRect l="4718" t="24640" r="53027" b="71596"/>
          <a:stretch/>
        </p:blipFill>
        <p:spPr>
          <a:xfrm>
            <a:off x="575257" y="2489670"/>
            <a:ext cx="11041485" cy="552974"/>
          </a:xfrm>
          <a:prstGeom prst="rect">
            <a:avLst/>
          </a:prstGeom>
        </p:spPr>
      </p:pic>
    </p:spTree>
    <p:extLst>
      <p:ext uri="{BB962C8B-B14F-4D97-AF65-F5344CB8AC3E}">
        <p14:creationId xmlns:p14="http://schemas.microsoft.com/office/powerpoint/2010/main" val="37540028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380515-920D-417D-AAD7-657469D3B7CE}"/>
              </a:ext>
            </a:extLst>
          </p:cNvPr>
          <p:cNvPicPr/>
          <p:nvPr/>
        </p:nvPicPr>
        <p:blipFill>
          <a:blip r:embed="rId3"/>
          <a:stretch>
            <a:fillRect/>
          </a:stretch>
        </p:blipFill>
        <p:spPr>
          <a:xfrm>
            <a:off x="737937" y="1"/>
            <a:ext cx="10010274" cy="6857999"/>
          </a:xfrm>
          <a:prstGeom prst="rect">
            <a:avLst/>
          </a:prstGeom>
        </p:spPr>
      </p:pic>
    </p:spTree>
    <p:extLst>
      <p:ext uri="{BB962C8B-B14F-4D97-AF65-F5344CB8AC3E}">
        <p14:creationId xmlns:p14="http://schemas.microsoft.com/office/powerpoint/2010/main" val="41521278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49A72AA-7D00-449F-80D9-3CAD0DEA9454}"/>
              </a:ext>
            </a:extLst>
          </p:cNvPr>
          <p:cNvPicPr>
            <a:picLocks noChangeAspect="1"/>
          </p:cNvPicPr>
          <p:nvPr/>
        </p:nvPicPr>
        <p:blipFill>
          <a:blip r:embed="rId2"/>
          <a:stretch>
            <a:fillRect/>
          </a:stretch>
        </p:blipFill>
        <p:spPr>
          <a:xfrm>
            <a:off x="1373939" y="342964"/>
            <a:ext cx="10001042" cy="6172072"/>
          </a:xfrm>
          <a:prstGeom prst="rect">
            <a:avLst/>
          </a:prstGeom>
        </p:spPr>
      </p:pic>
    </p:spTree>
    <p:extLst>
      <p:ext uri="{BB962C8B-B14F-4D97-AF65-F5344CB8AC3E}">
        <p14:creationId xmlns:p14="http://schemas.microsoft.com/office/powerpoint/2010/main" val="36758285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380515-920D-417D-AAD7-657469D3B7CE}"/>
              </a:ext>
            </a:extLst>
          </p:cNvPr>
          <p:cNvPicPr/>
          <p:nvPr/>
        </p:nvPicPr>
        <p:blipFill>
          <a:blip r:embed="rId3"/>
          <a:stretch>
            <a:fillRect/>
          </a:stretch>
        </p:blipFill>
        <p:spPr>
          <a:xfrm>
            <a:off x="1251283" y="1267326"/>
            <a:ext cx="9496927" cy="5590674"/>
          </a:xfrm>
          <a:prstGeom prst="rect">
            <a:avLst/>
          </a:prstGeom>
        </p:spPr>
      </p:pic>
      <p:sp>
        <p:nvSpPr>
          <p:cNvPr id="4" name="Title 3">
            <a:extLst>
              <a:ext uri="{FF2B5EF4-FFF2-40B4-BE49-F238E27FC236}">
                <a16:creationId xmlns:a16="http://schemas.microsoft.com/office/drawing/2014/main" id="{20984486-12B5-4F07-916A-4465D868E01D}"/>
              </a:ext>
            </a:extLst>
          </p:cNvPr>
          <p:cNvSpPr>
            <a:spLocks noGrp="1"/>
          </p:cNvSpPr>
          <p:nvPr>
            <p:ph type="title"/>
          </p:nvPr>
        </p:nvSpPr>
        <p:spPr>
          <a:xfrm>
            <a:off x="1251283" y="197727"/>
            <a:ext cx="10515600" cy="1325563"/>
          </a:xfrm>
        </p:spPr>
        <p:txBody>
          <a:bodyPr/>
          <a:lstStyle/>
          <a:p>
            <a:pPr algn="ctr"/>
            <a:r>
              <a:rPr lang="en-US" dirty="0"/>
              <a:t>What to do now….</a:t>
            </a:r>
          </a:p>
        </p:txBody>
      </p:sp>
    </p:spTree>
    <p:extLst>
      <p:ext uri="{BB962C8B-B14F-4D97-AF65-F5344CB8AC3E}">
        <p14:creationId xmlns:p14="http://schemas.microsoft.com/office/powerpoint/2010/main" val="41484477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A3C07F-9F88-4B41-AB0E-6470943AA7AB}"/>
              </a:ext>
            </a:extLst>
          </p:cNvPr>
          <p:cNvPicPr>
            <a:picLocks noChangeAspect="1"/>
          </p:cNvPicPr>
          <p:nvPr/>
        </p:nvPicPr>
        <p:blipFill rotWithShape="1">
          <a:blip r:embed="rId2"/>
          <a:srcRect l="33156" t="25533" r="35562" b="26507"/>
          <a:stretch/>
        </p:blipFill>
        <p:spPr>
          <a:xfrm>
            <a:off x="433137" y="1249308"/>
            <a:ext cx="3609474" cy="3415117"/>
          </a:xfrm>
          <a:prstGeom prst="rect">
            <a:avLst/>
          </a:prstGeom>
        </p:spPr>
      </p:pic>
      <p:pic>
        <p:nvPicPr>
          <p:cNvPr id="5" name="Picture 4">
            <a:extLst>
              <a:ext uri="{FF2B5EF4-FFF2-40B4-BE49-F238E27FC236}">
                <a16:creationId xmlns:a16="http://schemas.microsoft.com/office/drawing/2014/main" id="{86C82B19-8F7A-4CD3-9D07-CCFAFFBD21DD}"/>
              </a:ext>
            </a:extLst>
          </p:cNvPr>
          <p:cNvPicPr>
            <a:picLocks noChangeAspect="1"/>
          </p:cNvPicPr>
          <p:nvPr/>
        </p:nvPicPr>
        <p:blipFill rotWithShape="1">
          <a:blip r:embed="rId3"/>
          <a:srcRect l="35322" t="27093" r="34599" b="24947"/>
          <a:stretch/>
        </p:blipFill>
        <p:spPr>
          <a:xfrm>
            <a:off x="4587977" y="1249308"/>
            <a:ext cx="3470647" cy="3415117"/>
          </a:xfrm>
          <a:prstGeom prst="rect">
            <a:avLst/>
          </a:prstGeom>
        </p:spPr>
      </p:pic>
      <p:pic>
        <p:nvPicPr>
          <p:cNvPr id="6" name="Picture 5">
            <a:extLst>
              <a:ext uri="{FF2B5EF4-FFF2-40B4-BE49-F238E27FC236}">
                <a16:creationId xmlns:a16="http://schemas.microsoft.com/office/drawing/2014/main" id="{17BE328C-5299-43BD-883D-8DDE27CAC1F1}"/>
              </a:ext>
            </a:extLst>
          </p:cNvPr>
          <p:cNvPicPr>
            <a:picLocks noChangeAspect="1"/>
          </p:cNvPicPr>
          <p:nvPr/>
        </p:nvPicPr>
        <p:blipFill rotWithShape="1">
          <a:blip r:embed="rId4"/>
          <a:srcRect l="4868" t="32974" r="70394" b="62579"/>
          <a:stretch/>
        </p:blipFill>
        <p:spPr>
          <a:xfrm>
            <a:off x="529293" y="4700553"/>
            <a:ext cx="3778044" cy="508262"/>
          </a:xfrm>
          <a:prstGeom prst="rect">
            <a:avLst/>
          </a:prstGeom>
        </p:spPr>
      </p:pic>
      <p:pic>
        <p:nvPicPr>
          <p:cNvPr id="8" name="Picture 7">
            <a:extLst>
              <a:ext uri="{FF2B5EF4-FFF2-40B4-BE49-F238E27FC236}">
                <a16:creationId xmlns:a16="http://schemas.microsoft.com/office/drawing/2014/main" id="{13C5F90C-536A-4DB4-AFCD-504D74C73365}"/>
              </a:ext>
            </a:extLst>
          </p:cNvPr>
          <p:cNvPicPr>
            <a:picLocks noChangeAspect="1"/>
          </p:cNvPicPr>
          <p:nvPr/>
        </p:nvPicPr>
        <p:blipFill rotWithShape="1">
          <a:blip r:embed="rId5"/>
          <a:srcRect l="4933" t="24562" r="70395" b="70770"/>
          <a:stretch/>
        </p:blipFill>
        <p:spPr>
          <a:xfrm>
            <a:off x="4491724" y="4736682"/>
            <a:ext cx="3510815" cy="436005"/>
          </a:xfrm>
          <a:prstGeom prst="rect">
            <a:avLst/>
          </a:prstGeom>
        </p:spPr>
      </p:pic>
      <p:pic>
        <p:nvPicPr>
          <p:cNvPr id="9" name="Picture 8">
            <a:extLst>
              <a:ext uri="{FF2B5EF4-FFF2-40B4-BE49-F238E27FC236}">
                <a16:creationId xmlns:a16="http://schemas.microsoft.com/office/drawing/2014/main" id="{7CAB908F-7A8C-4986-9AB3-5356EEFB3F86}"/>
              </a:ext>
            </a:extLst>
          </p:cNvPr>
          <p:cNvPicPr>
            <a:picLocks noChangeAspect="1"/>
          </p:cNvPicPr>
          <p:nvPr/>
        </p:nvPicPr>
        <p:blipFill rotWithShape="1">
          <a:blip r:embed="rId6"/>
          <a:srcRect l="34600" t="30212" r="35321" b="26507"/>
          <a:stretch/>
        </p:blipFill>
        <p:spPr>
          <a:xfrm>
            <a:off x="8058624" y="1513395"/>
            <a:ext cx="3251061" cy="2886941"/>
          </a:xfrm>
          <a:prstGeom prst="rect">
            <a:avLst/>
          </a:prstGeom>
        </p:spPr>
      </p:pic>
      <p:pic>
        <p:nvPicPr>
          <p:cNvPr id="10" name="Picture 9">
            <a:extLst>
              <a:ext uri="{FF2B5EF4-FFF2-40B4-BE49-F238E27FC236}">
                <a16:creationId xmlns:a16="http://schemas.microsoft.com/office/drawing/2014/main" id="{CD9203DE-DAD9-4FF5-B9DD-BC4A755F4800}"/>
              </a:ext>
            </a:extLst>
          </p:cNvPr>
          <p:cNvPicPr>
            <a:picLocks noChangeAspect="1"/>
          </p:cNvPicPr>
          <p:nvPr/>
        </p:nvPicPr>
        <p:blipFill rotWithShape="1">
          <a:blip r:embed="rId7"/>
          <a:srcRect l="4933" t="24561" r="69738" b="71239"/>
          <a:stretch/>
        </p:blipFill>
        <p:spPr>
          <a:xfrm>
            <a:off x="8371314" y="4736682"/>
            <a:ext cx="3482339" cy="324602"/>
          </a:xfrm>
          <a:prstGeom prst="rect">
            <a:avLst/>
          </a:prstGeom>
        </p:spPr>
      </p:pic>
    </p:spTree>
    <p:extLst>
      <p:ext uri="{BB962C8B-B14F-4D97-AF65-F5344CB8AC3E}">
        <p14:creationId xmlns:p14="http://schemas.microsoft.com/office/powerpoint/2010/main" val="18546206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6CF006A-7C6E-46DE-AB0D-F613963F2232}"/>
              </a:ext>
            </a:extLst>
          </p:cNvPr>
          <p:cNvPicPr>
            <a:picLocks noChangeAspect="1"/>
          </p:cNvPicPr>
          <p:nvPr/>
        </p:nvPicPr>
        <p:blipFill rotWithShape="1">
          <a:blip r:embed="rId2"/>
          <a:srcRect l="34359" t="21244" r="26900" b="12414"/>
          <a:stretch/>
        </p:blipFill>
        <p:spPr>
          <a:xfrm>
            <a:off x="0" y="1177904"/>
            <a:ext cx="3609474" cy="3814482"/>
          </a:xfrm>
          <a:prstGeom prst="rect">
            <a:avLst/>
          </a:prstGeom>
        </p:spPr>
      </p:pic>
      <p:pic>
        <p:nvPicPr>
          <p:cNvPr id="8" name="Picture 7">
            <a:extLst>
              <a:ext uri="{FF2B5EF4-FFF2-40B4-BE49-F238E27FC236}">
                <a16:creationId xmlns:a16="http://schemas.microsoft.com/office/drawing/2014/main" id="{28DE4391-48DF-49C5-A963-329B981EA209}"/>
              </a:ext>
            </a:extLst>
          </p:cNvPr>
          <p:cNvPicPr>
            <a:picLocks noChangeAspect="1"/>
          </p:cNvPicPr>
          <p:nvPr/>
        </p:nvPicPr>
        <p:blipFill rotWithShape="1">
          <a:blip r:embed="rId3"/>
          <a:srcRect l="4869" t="23379" r="73947" b="71004"/>
          <a:stretch/>
        </p:blipFill>
        <p:spPr>
          <a:xfrm>
            <a:off x="192505" y="4799880"/>
            <a:ext cx="2582779" cy="385011"/>
          </a:xfrm>
          <a:prstGeom prst="rect">
            <a:avLst/>
          </a:prstGeom>
        </p:spPr>
      </p:pic>
      <p:pic>
        <p:nvPicPr>
          <p:cNvPr id="9" name="Picture 8">
            <a:extLst>
              <a:ext uri="{FF2B5EF4-FFF2-40B4-BE49-F238E27FC236}">
                <a16:creationId xmlns:a16="http://schemas.microsoft.com/office/drawing/2014/main" id="{4F82911B-8B42-4C1E-9AFF-D6C3D3FD87A2}"/>
              </a:ext>
            </a:extLst>
          </p:cNvPr>
          <p:cNvPicPr>
            <a:picLocks noChangeAspect="1"/>
          </p:cNvPicPr>
          <p:nvPr/>
        </p:nvPicPr>
        <p:blipFill rotWithShape="1">
          <a:blip r:embed="rId4"/>
          <a:srcRect l="29065" t="17344" r="33156" b="16681"/>
          <a:stretch/>
        </p:blipFill>
        <p:spPr>
          <a:xfrm>
            <a:off x="3858232" y="1177904"/>
            <a:ext cx="3360715" cy="3621976"/>
          </a:xfrm>
          <a:prstGeom prst="rect">
            <a:avLst/>
          </a:prstGeom>
        </p:spPr>
      </p:pic>
      <p:pic>
        <p:nvPicPr>
          <p:cNvPr id="10" name="Picture 9">
            <a:extLst>
              <a:ext uri="{FF2B5EF4-FFF2-40B4-BE49-F238E27FC236}">
                <a16:creationId xmlns:a16="http://schemas.microsoft.com/office/drawing/2014/main" id="{EFDC7E12-0C19-4D80-A0B6-82A2722EF8DD}"/>
              </a:ext>
            </a:extLst>
          </p:cNvPr>
          <p:cNvPicPr>
            <a:picLocks noChangeAspect="1"/>
          </p:cNvPicPr>
          <p:nvPr/>
        </p:nvPicPr>
        <p:blipFill rotWithShape="1">
          <a:blip r:embed="rId5"/>
          <a:srcRect l="5000" t="24384" r="72435" b="69999"/>
          <a:stretch/>
        </p:blipFill>
        <p:spPr>
          <a:xfrm>
            <a:off x="4163031" y="4799880"/>
            <a:ext cx="2751115" cy="385011"/>
          </a:xfrm>
          <a:prstGeom prst="rect">
            <a:avLst/>
          </a:prstGeom>
        </p:spPr>
      </p:pic>
      <p:pic>
        <p:nvPicPr>
          <p:cNvPr id="12" name="Picture 11">
            <a:extLst>
              <a:ext uri="{FF2B5EF4-FFF2-40B4-BE49-F238E27FC236}">
                <a16:creationId xmlns:a16="http://schemas.microsoft.com/office/drawing/2014/main" id="{77F5BC4B-7747-4F5A-A2BD-2FCDB1DDFB44}"/>
              </a:ext>
            </a:extLst>
          </p:cNvPr>
          <p:cNvPicPr>
            <a:picLocks noChangeAspect="1"/>
          </p:cNvPicPr>
          <p:nvPr/>
        </p:nvPicPr>
        <p:blipFill rotWithShape="1">
          <a:blip r:embed="rId6"/>
          <a:srcRect l="21447" t="43739" r="58553" b="22560"/>
          <a:stretch/>
        </p:blipFill>
        <p:spPr>
          <a:xfrm>
            <a:off x="7459788" y="1177903"/>
            <a:ext cx="4170947" cy="3951425"/>
          </a:xfrm>
          <a:prstGeom prst="rect">
            <a:avLst/>
          </a:prstGeom>
        </p:spPr>
      </p:pic>
      <p:pic>
        <p:nvPicPr>
          <p:cNvPr id="13" name="Picture 12">
            <a:extLst>
              <a:ext uri="{FF2B5EF4-FFF2-40B4-BE49-F238E27FC236}">
                <a16:creationId xmlns:a16="http://schemas.microsoft.com/office/drawing/2014/main" id="{2ACD4D7D-466E-4CAB-86D8-4C4C0FE41D49}"/>
              </a:ext>
            </a:extLst>
          </p:cNvPr>
          <p:cNvPicPr>
            <a:picLocks noChangeAspect="1"/>
          </p:cNvPicPr>
          <p:nvPr/>
        </p:nvPicPr>
        <p:blipFill rotWithShape="1">
          <a:blip r:embed="rId6"/>
          <a:srcRect l="5263" t="22677" r="73553" b="69999"/>
          <a:stretch/>
        </p:blipFill>
        <p:spPr>
          <a:xfrm>
            <a:off x="7743457" y="4799880"/>
            <a:ext cx="3603608" cy="700463"/>
          </a:xfrm>
          <a:prstGeom prst="rect">
            <a:avLst/>
          </a:prstGeom>
        </p:spPr>
      </p:pic>
    </p:spTree>
    <p:extLst>
      <p:ext uri="{BB962C8B-B14F-4D97-AF65-F5344CB8AC3E}">
        <p14:creationId xmlns:p14="http://schemas.microsoft.com/office/powerpoint/2010/main" val="30886153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75D186-F7A0-4C8A-8182-A370066D8877}"/>
              </a:ext>
            </a:extLst>
          </p:cNvPr>
          <p:cNvPicPr>
            <a:picLocks noChangeAspect="1"/>
          </p:cNvPicPr>
          <p:nvPr/>
        </p:nvPicPr>
        <p:blipFill>
          <a:blip r:embed="rId2"/>
          <a:stretch>
            <a:fillRect/>
          </a:stretch>
        </p:blipFill>
        <p:spPr>
          <a:xfrm>
            <a:off x="1100699" y="1344455"/>
            <a:ext cx="6236749" cy="768163"/>
          </a:xfrm>
          <a:prstGeom prst="rect">
            <a:avLst/>
          </a:prstGeom>
        </p:spPr>
      </p:pic>
      <p:sp>
        <p:nvSpPr>
          <p:cNvPr id="5" name="Rectangle 4">
            <a:extLst>
              <a:ext uri="{FF2B5EF4-FFF2-40B4-BE49-F238E27FC236}">
                <a16:creationId xmlns:a16="http://schemas.microsoft.com/office/drawing/2014/main" id="{68305129-0620-4097-B3F5-94838C319C71}"/>
              </a:ext>
            </a:extLst>
          </p:cNvPr>
          <p:cNvSpPr/>
          <p:nvPr/>
        </p:nvSpPr>
        <p:spPr>
          <a:xfrm>
            <a:off x="1100699" y="2560404"/>
            <a:ext cx="6096000" cy="646331"/>
          </a:xfrm>
          <a:prstGeom prst="rect">
            <a:avLst/>
          </a:prstGeom>
        </p:spPr>
        <p:txBody>
          <a:bodyPr>
            <a:spAutoFit/>
          </a:bodyPr>
          <a:lstStyle/>
          <a:p>
            <a:r>
              <a:rPr lang="en-US" dirty="0"/>
              <a:t>Hypothesis Three: Are mentions of bitcoin by the public related to market value of bitcoin? </a:t>
            </a:r>
          </a:p>
        </p:txBody>
      </p:sp>
      <p:sp>
        <p:nvSpPr>
          <p:cNvPr id="6" name="Plus Sign 5">
            <a:extLst>
              <a:ext uri="{FF2B5EF4-FFF2-40B4-BE49-F238E27FC236}">
                <a16:creationId xmlns:a16="http://schemas.microsoft.com/office/drawing/2014/main" id="{F871B688-02D9-4B53-BAD7-03AC95B84C07}"/>
              </a:ext>
            </a:extLst>
          </p:cNvPr>
          <p:cNvSpPr/>
          <p:nvPr/>
        </p:nvSpPr>
        <p:spPr>
          <a:xfrm>
            <a:off x="3513222" y="2064492"/>
            <a:ext cx="385011" cy="447786"/>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Bent 6">
            <a:extLst>
              <a:ext uri="{FF2B5EF4-FFF2-40B4-BE49-F238E27FC236}">
                <a16:creationId xmlns:a16="http://schemas.microsoft.com/office/drawing/2014/main" id="{83F7743C-62FB-4938-94EB-9EF27B8020C5}"/>
              </a:ext>
            </a:extLst>
          </p:cNvPr>
          <p:cNvSpPr/>
          <p:nvPr/>
        </p:nvSpPr>
        <p:spPr>
          <a:xfrm flipV="1">
            <a:off x="3015917" y="3651266"/>
            <a:ext cx="3080083" cy="145983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E214290C-86C7-4193-9F69-26E841C239E2}"/>
              </a:ext>
            </a:extLst>
          </p:cNvPr>
          <p:cNvSpPr txBox="1"/>
          <p:nvPr/>
        </p:nvSpPr>
        <p:spPr>
          <a:xfrm>
            <a:off x="6843773" y="3942853"/>
            <a:ext cx="3423175" cy="1200329"/>
          </a:xfrm>
          <a:prstGeom prst="rect">
            <a:avLst/>
          </a:prstGeom>
          <a:noFill/>
        </p:spPr>
        <p:txBody>
          <a:bodyPr wrap="square" rtlCol="0">
            <a:spAutoFit/>
          </a:bodyPr>
          <a:lstStyle/>
          <a:p>
            <a:r>
              <a:rPr lang="en-US" dirty="0"/>
              <a:t>What particular events have impacted bitcoin, is a certain type of event on the minds of those who follow bitcoin?</a:t>
            </a:r>
          </a:p>
        </p:txBody>
      </p:sp>
    </p:spTree>
    <p:extLst>
      <p:ext uri="{BB962C8B-B14F-4D97-AF65-F5344CB8AC3E}">
        <p14:creationId xmlns:p14="http://schemas.microsoft.com/office/powerpoint/2010/main" val="18991058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FFFDA6-B44B-4EAE-ADBA-2ABAFBBC2BD8}"/>
              </a:ext>
            </a:extLst>
          </p:cNvPr>
          <p:cNvPicPr>
            <a:picLocks noChangeAspect="1"/>
          </p:cNvPicPr>
          <p:nvPr/>
        </p:nvPicPr>
        <p:blipFill rotWithShape="1">
          <a:blip r:embed="rId2"/>
          <a:srcRect t="3979" b="5475"/>
          <a:stretch/>
        </p:blipFill>
        <p:spPr>
          <a:xfrm>
            <a:off x="0" y="274390"/>
            <a:ext cx="12192000" cy="6206622"/>
          </a:xfrm>
          <a:prstGeom prst="rect">
            <a:avLst/>
          </a:prstGeom>
        </p:spPr>
      </p:pic>
    </p:spTree>
    <p:extLst>
      <p:ext uri="{BB962C8B-B14F-4D97-AF65-F5344CB8AC3E}">
        <p14:creationId xmlns:p14="http://schemas.microsoft.com/office/powerpoint/2010/main" val="18562044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13AD36-A516-4FEC-955B-E39BC706819C}"/>
              </a:ext>
            </a:extLst>
          </p:cNvPr>
          <p:cNvPicPr>
            <a:picLocks noChangeAspect="1"/>
          </p:cNvPicPr>
          <p:nvPr/>
        </p:nvPicPr>
        <p:blipFill>
          <a:blip r:embed="rId2"/>
          <a:stretch>
            <a:fillRect/>
          </a:stretch>
        </p:blipFill>
        <p:spPr>
          <a:xfrm>
            <a:off x="3456203" y="487425"/>
            <a:ext cx="5279594" cy="5883150"/>
          </a:xfrm>
          <a:prstGeom prst="rect">
            <a:avLst/>
          </a:prstGeom>
        </p:spPr>
      </p:pic>
    </p:spTree>
    <p:extLst>
      <p:ext uri="{BB962C8B-B14F-4D97-AF65-F5344CB8AC3E}">
        <p14:creationId xmlns:p14="http://schemas.microsoft.com/office/powerpoint/2010/main" val="41694230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56CF528-DE15-4E25-A718-2AF9BA0A8A6A}"/>
              </a:ext>
            </a:extLst>
          </p:cNvPr>
          <p:cNvPicPr>
            <a:picLocks noChangeAspect="1"/>
          </p:cNvPicPr>
          <p:nvPr/>
        </p:nvPicPr>
        <p:blipFill>
          <a:blip r:embed="rId2"/>
          <a:stretch>
            <a:fillRect/>
          </a:stretch>
        </p:blipFill>
        <p:spPr>
          <a:xfrm>
            <a:off x="673138" y="82006"/>
            <a:ext cx="10845724" cy="6693988"/>
          </a:xfrm>
          <a:prstGeom prst="rect">
            <a:avLst/>
          </a:prstGeom>
        </p:spPr>
      </p:pic>
    </p:spTree>
    <p:extLst>
      <p:ext uri="{BB962C8B-B14F-4D97-AF65-F5344CB8AC3E}">
        <p14:creationId xmlns:p14="http://schemas.microsoft.com/office/powerpoint/2010/main" val="16336963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3DE9851-95A5-4CF6-B627-31D1E19FFAB4}"/>
              </a:ext>
            </a:extLst>
          </p:cNvPr>
          <p:cNvPicPr>
            <a:picLocks noChangeAspect="1"/>
          </p:cNvPicPr>
          <p:nvPr/>
        </p:nvPicPr>
        <p:blipFill>
          <a:blip r:embed="rId2"/>
          <a:stretch>
            <a:fillRect/>
          </a:stretch>
        </p:blipFill>
        <p:spPr>
          <a:xfrm>
            <a:off x="462808" y="1005630"/>
            <a:ext cx="5633192" cy="4846740"/>
          </a:xfrm>
          <a:prstGeom prst="rect">
            <a:avLst/>
          </a:prstGeom>
        </p:spPr>
      </p:pic>
      <p:pic>
        <p:nvPicPr>
          <p:cNvPr id="5" name="Picture 4">
            <a:extLst>
              <a:ext uri="{FF2B5EF4-FFF2-40B4-BE49-F238E27FC236}">
                <a16:creationId xmlns:a16="http://schemas.microsoft.com/office/drawing/2014/main" id="{C044C237-585F-4862-BF50-609A0ABC875F}"/>
              </a:ext>
            </a:extLst>
          </p:cNvPr>
          <p:cNvPicPr>
            <a:picLocks noChangeAspect="1"/>
          </p:cNvPicPr>
          <p:nvPr/>
        </p:nvPicPr>
        <p:blipFill rotWithShape="1">
          <a:blip r:embed="rId3"/>
          <a:srcRect l="4868" t="26187" r="57105" b="32623"/>
          <a:stretch/>
        </p:blipFill>
        <p:spPr>
          <a:xfrm>
            <a:off x="6785811" y="2017295"/>
            <a:ext cx="4636168" cy="2823410"/>
          </a:xfrm>
          <a:prstGeom prst="rect">
            <a:avLst/>
          </a:prstGeom>
        </p:spPr>
      </p:pic>
    </p:spTree>
    <p:extLst>
      <p:ext uri="{BB962C8B-B14F-4D97-AF65-F5344CB8AC3E}">
        <p14:creationId xmlns:p14="http://schemas.microsoft.com/office/powerpoint/2010/main" val="40084918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1947C2-4B89-4B53-A789-C624543661BB}"/>
              </a:ext>
            </a:extLst>
          </p:cNvPr>
          <p:cNvPicPr>
            <a:picLocks noChangeAspect="1"/>
          </p:cNvPicPr>
          <p:nvPr/>
        </p:nvPicPr>
        <p:blipFill rotWithShape="1">
          <a:blip r:embed="rId2"/>
          <a:srcRect l="1973" t="15129" r="72500" b="10625"/>
          <a:stretch/>
        </p:blipFill>
        <p:spPr>
          <a:xfrm>
            <a:off x="7956885" y="884320"/>
            <a:ext cx="3112167" cy="5089359"/>
          </a:xfrm>
          <a:prstGeom prst="rect">
            <a:avLst/>
          </a:prstGeom>
        </p:spPr>
      </p:pic>
      <p:pic>
        <p:nvPicPr>
          <p:cNvPr id="6" name="Picture 5">
            <a:extLst>
              <a:ext uri="{FF2B5EF4-FFF2-40B4-BE49-F238E27FC236}">
                <a16:creationId xmlns:a16="http://schemas.microsoft.com/office/drawing/2014/main" id="{9CC295A3-FD13-497F-BE21-B561976B9B69}"/>
              </a:ext>
            </a:extLst>
          </p:cNvPr>
          <p:cNvPicPr>
            <a:picLocks noChangeAspect="1"/>
          </p:cNvPicPr>
          <p:nvPr/>
        </p:nvPicPr>
        <p:blipFill>
          <a:blip r:embed="rId3"/>
          <a:stretch>
            <a:fillRect/>
          </a:stretch>
        </p:blipFill>
        <p:spPr>
          <a:xfrm>
            <a:off x="1466982" y="487424"/>
            <a:ext cx="5279594" cy="5883150"/>
          </a:xfrm>
          <a:prstGeom prst="rect">
            <a:avLst/>
          </a:prstGeom>
        </p:spPr>
      </p:pic>
    </p:spTree>
    <p:extLst>
      <p:ext uri="{BB962C8B-B14F-4D97-AF65-F5344CB8AC3E}">
        <p14:creationId xmlns:p14="http://schemas.microsoft.com/office/powerpoint/2010/main" val="29567423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2BE9A2-380B-4F53-88D3-5373D624153F}"/>
              </a:ext>
            </a:extLst>
          </p:cNvPr>
          <p:cNvPicPr>
            <a:picLocks noChangeAspect="1"/>
          </p:cNvPicPr>
          <p:nvPr/>
        </p:nvPicPr>
        <p:blipFill rotWithShape="1">
          <a:blip r:embed="rId2"/>
          <a:srcRect l="10790" t="9103" r="45921" b="5008"/>
          <a:stretch/>
        </p:blipFill>
        <p:spPr>
          <a:xfrm>
            <a:off x="818148" y="485273"/>
            <a:ext cx="5277852" cy="5887454"/>
          </a:xfrm>
          <a:prstGeom prst="rect">
            <a:avLst/>
          </a:prstGeom>
        </p:spPr>
      </p:pic>
      <p:pic>
        <p:nvPicPr>
          <p:cNvPr id="5" name="Picture 4">
            <a:extLst>
              <a:ext uri="{FF2B5EF4-FFF2-40B4-BE49-F238E27FC236}">
                <a16:creationId xmlns:a16="http://schemas.microsoft.com/office/drawing/2014/main" id="{AC0ABB38-551C-4801-A9A8-ED0AC83846D8}"/>
              </a:ext>
            </a:extLst>
          </p:cNvPr>
          <p:cNvPicPr>
            <a:picLocks noChangeAspect="1"/>
          </p:cNvPicPr>
          <p:nvPr/>
        </p:nvPicPr>
        <p:blipFill rotWithShape="1">
          <a:blip r:embed="rId3"/>
          <a:srcRect l="1710" t="15187" r="72237" b="14111"/>
          <a:stretch/>
        </p:blipFill>
        <p:spPr>
          <a:xfrm>
            <a:off x="7972925" y="1005804"/>
            <a:ext cx="3176337" cy="4846391"/>
          </a:xfrm>
          <a:prstGeom prst="rect">
            <a:avLst/>
          </a:prstGeom>
        </p:spPr>
      </p:pic>
    </p:spTree>
    <p:extLst>
      <p:ext uri="{BB962C8B-B14F-4D97-AF65-F5344CB8AC3E}">
        <p14:creationId xmlns:p14="http://schemas.microsoft.com/office/powerpoint/2010/main" val="19294233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ABEED88-510B-429E-9983-6911DCEF08AB}"/>
              </a:ext>
            </a:extLst>
          </p:cNvPr>
          <p:cNvSpPr txBox="1"/>
          <p:nvPr/>
        </p:nvSpPr>
        <p:spPr>
          <a:xfrm>
            <a:off x="224590" y="1074821"/>
            <a:ext cx="4973052" cy="4247317"/>
          </a:xfrm>
          <a:prstGeom prst="rect">
            <a:avLst/>
          </a:prstGeom>
          <a:noFill/>
        </p:spPr>
        <p:txBody>
          <a:bodyPr wrap="square" rtlCol="0">
            <a:spAutoFit/>
          </a:bodyPr>
          <a:lstStyle/>
          <a:p>
            <a:r>
              <a:rPr lang="en-US" dirty="0"/>
              <a:t>	Scraped the following subforums:</a:t>
            </a:r>
          </a:p>
          <a:p>
            <a:endParaRPr lang="en-US" dirty="0"/>
          </a:p>
          <a:p>
            <a:r>
              <a:rPr lang="en-US" dirty="0" err="1"/>
              <a:t>BitcoinDiscussion</a:t>
            </a:r>
            <a:endParaRPr lang="en-US" dirty="0"/>
          </a:p>
          <a:p>
            <a:endParaRPr lang="en-US" dirty="0"/>
          </a:p>
          <a:p>
            <a:endParaRPr lang="en-US" dirty="0"/>
          </a:p>
          <a:p>
            <a:r>
              <a:rPr lang="en-US" dirty="0"/>
              <a:t>Economics</a:t>
            </a:r>
          </a:p>
          <a:p>
            <a:endParaRPr lang="en-US" dirty="0"/>
          </a:p>
          <a:p>
            <a:endParaRPr lang="en-US" dirty="0"/>
          </a:p>
          <a:p>
            <a:r>
              <a:rPr lang="en-US" dirty="0"/>
              <a:t>Marketplace </a:t>
            </a:r>
          </a:p>
          <a:p>
            <a:endParaRPr lang="en-US" dirty="0"/>
          </a:p>
          <a:p>
            <a:endParaRPr lang="en-US" dirty="0"/>
          </a:p>
          <a:p>
            <a:r>
              <a:rPr lang="en-US" dirty="0"/>
              <a:t>Speculation</a:t>
            </a:r>
          </a:p>
          <a:p>
            <a:endParaRPr lang="en-US" dirty="0"/>
          </a:p>
          <a:p>
            <a:endParaRPr lang="en-US" dirty="0"/>
          </a:p>
          <a:p>
            <a:r>
              <a:rPr lang="en-US" dirty="0"/>
              <a:t>Altcoin</a:t>
            </a:r>
          </a:p>
        </p:txBody>
      </p:sp>
    </p:spTree>
    <p:extLst>
      <p:ext uri="{BB962C8B-B14F-4D97-AF65-F5344CB8AC3E}">
        <p14:creationId xmlns:p14="http://schemas.microsoft.com/office/powerpoint/2010/main" val="288402083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860FE77-7CEB-49D4-9B5D-D957DFB545B8}"/>
              </a:ext>
            </a:extLst>
          </p:cNvPr>
          <p:cNvPicPr>
            <a:picLocks noChangeAspect="1"/>
          </p:cNvPicPr>
          <p:nvPr/>
        </p:nvPicPr>
        <p:blipFill rotWithShape="1">
          <a:blip r:embed="rId2"/>
          <a:srcRect l="34599" t="20464" r="32675" b="23388"/>
          <a:stretch/>
        </p:blipFill>
        <p:spPr>
          <a:xfrm>
            <a:off x="8855242" y="1243498"/>
            <a:ext cx="3336758" cy="3533040"/>
          </a:xfrm>
          <a:prstGeom prst="rect">
            <a:avLst/>
          </a:prstGeom>
        </p:spPr>
      </p:pic>
      <p:pic>
        <p:nvPicPr>
          <p:cNvPr id="5" name="Picture 4">
            <a:extLst>
              <a:ext uri="{FF2B5EF4-FFF2-40B4-BE49-F238E27FC236}">
                <a16:creationId xmlns:a16="http://schemas.microsoft.com/office/drawing/2014/main" id="{CD57A4E6-DADF-45B5-AA93-1AFE58BFCB36}"/>
              </a:ext>
            </a:extLst>
          </p:cNvPr>
          <p:cNvPicPr>
            <a:picLocks noChangeAspect="1"/>
          </p:cNvPicPr>
          <p:nvPr/>
        </p:nvPicPr>
        <p:blipFill rotWithShape="1">
          <a:blip r:embed="rId3"/>
          <a:srcRect l="34118" t="20464" r="35081" b="22610"/>
          <a:stretch/>
        </p:blipFill>
        <p:spPr>
          <a:xfrm>
            <a:off x="4942285" y="1648327"/>
            <a:ext cx="2742542" cy="3128211"/>
          </a:xfrm>
          <a:prstGeom prst="rect">
            <a:avLst/>
          </a:prstGeom>
        </p:spPr>
      </p:pic>
      <p:pic>
        <p:nvPicPr>
          <p:cNvPr id="6" name="Picture 5">
            <a:extLst>
              <a:ext uri="{FF2B5EF4-FFF2-40B4-BE49-F238E27FC236}">
                <a16:creationId xmlns:a16="http://schemas.microsoft.com/office/drawing/2014/main" id="{A8D37970-9BE7-4FC2-8396-1A003730D78F}"/>
              </a:ext>
            </a:extLst>
          </p:cNvPr>
          <p:cNvPicPr>
            <a:picLocks noChangeAspect="1"/>
          </p:cNvPicPr>
          <p:nvPr/>
        </p:nvPicPr>
        <p:blipFill rotWithShape="1">
          <a:blip r:embed="rId4"/>
          <a:srcRect l="28353" t="17735" r="30509" b="17247"/>
          <a:stretch/>
        </p:blipFill>
        <p:spPr>
          <a:xfrm>
            <a:off x="243265" y="1137333"/>
            <a:ext cx="4699020" cy="4583334"/>
          </a:xfrm>
          <a:prstGeom prst="rect">
            <a:avLst/>
          </a:prstGeom>
        </p:spPr>
      </p:pic>
      <p:sp>
        <p:nvSpPr>
          <p:cNvPr id="7" name="Rectangle 6">
            <a:extLst>
              <a:ext uri="{FF2B5EF4-FFF2-40B4-BE49-F238E27FC236}">
                <a16:creationId xmlns:a16="http://schemas.microsoft.com/office/drawing/2014/main" id="{FAC1BE3D-8D70-4BD0-8E8E-6A0F299AD9D1}"/>
              </a:ext>
            </a:extLst>
          </p:cNvPr>
          <p:cNvSpPr/>
          <p:nvPr/>
        </p:nvSpPr>
        <p:spPr>
          <a:xfrm>
            <a:off x="2038240" y="1311442"/>
            <a:ext cx="1895134" cy="369332"/>
          </a:xfrm>
          <a:prstGeom prst="rect">
            <a:avLst/>
          </a:prstGeom>
        </p:spPr>
        <p:txBody>
          <a:bodyPr wrap="none">
            <a:spAutoFit/>
          </a:bodyPr>
          <a:lstStyle/>
          <a:p>
            <a:r>
              <a:rPr lang="en-US" dirty="0" err="1"/>
              <a:t>Bitcoindiscussion</a:t>
            </a:r>
            <a:r>
              <a:rPr lang="en-US" dirty="0"/>
              <a:t> </a:t>
            </a:r>
          </a:p>
        </p:txBody>
      </p:sp>
      <p:sp>
        <p:nvSpPr>
          <p:cNvPr id="9" name="TextBox 8">
            <a:extLst>
              <a:ext uri="{FF2B5EF4-FFF2-40B4-BE49-F238E27FC236}">
                <a16:creationId xmlns:a16="http://schemas.microsoft.com/office/drawing/2014/main" id="{58AA67D1-D4F0-43C4-8B62-3039476EBCA1}"/>
              </a:ext>
            </a:extLst>
          </p:cNvPr>
          <p:cNvSpPr txBox="1"/>
          <p:nvPr/>
        </p:nvSpPr>
        <p:spPr>
          <a:xfrm>
            <a:off x="5904577" y="1476237"/>
            <a:ext cx="2229853" cy="369332"/>
          </a:xfrm>
          <a:prstGeom prst="rect">
            <a:avLst/>
          </a:prstGeom>
          <a:noFill/>
        </p:spPr>
        <p:txBody>
          <a:bodyPr wrap="square" rtlCol="0">
            <a:spAutoFit/>
          </a:bodyPr>
          <a:lstStyle/>
          <a:p>
            <a:r>
              <a:rPr lang="en-US" dirty="0"/>
              <a:t>Economics</a:t>
            </a:r>
          </a:p>
        </p:txBody>
      </p:sp>
      <p:sp>
        <p:nvSpPr>
          <p:cNvPr id="10" name="TextBox 9">
            <a:extLst>
              <a:ext uri="{FF2B5EF4-FFF2-40B4-BE49-F238E27FC236}">
                <a16:creationId xmlns:a16="http://schemas.microsoft.com/office/drawing/2014/main" id="{2900EBFF-ADC6-46B7-9CCD-C87DAF501D57}"/>
              </a:ext>
            </a:extLst>
          </p:cNvPr>
          <p:cNvSpPr txBox="1"/>
          <p:nvPr/>
        </p:nvSpPr>
        <p:spPr>
          <a:xfrm>
            <a:off x="9785684" y="1311079"/>
            <a:ext cx="2342148" cy="369332"/>
          </a:xfrm>
          <a:prstGeom prst="rect">
            <a:avLst/>
          </a:prstGeom>
          <a:noFill/>
        </p:spPr>
        <p:txBody>
          <a:bodyPr wrap="square" rtlCol="0">
            <a:spAutoFit/>
          </a:bodyPr>
          <a:lstStyle/>
          <a:p>
            <a:r>
              <a:rPr lang="en-US" dirty="0"/>
              <a:t>Marketplace</a:t>
            </a:r>
          </a:p>
        </p:txBody>
      </p:sp>
    </p:spTree>
    <p:extLst>
      <p:ext uri="{BB962C8B-B14F-4D97-AF65-F5344CB8AC3E}">
        <p14:creationId xmlns:p14="http://schemas.microsoft.com/office/powerpoint/2010/main" val="24971108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621A69-DD5F-4225-BC99-89BBFC99AA4E}"/>
              </a:ext>
            </a:extLst>
          </p:cNvPr>
          <p:cNvPicPr>
            <a:picLocks noChangeAspect="1"/>
          </p:cNvPicPr>
          <p:nvPr/>
        </p:nvPicPr>
        <p:blipFill>
          <a:blip r:embed="rId2"/>
          <a:stretch>
            <a:fillRect/>
          </a:stretch>
        </p:blipFill>
        <p:spPr>
          <a:xfrm>
            <a:off x="5522398" y="1371421"/>
            <a:ext cx="6669602" cy="4115157"/>
          </a:xfrm>
          <a:prstGeom prst="rect">
            <a:avLst/>
          </a:prstGeom>
        </p:spPr>
      </p:pic>
      <p:pic>
        <p:nvPicPr>
          <p:cNvPr id="5" name="Picture 4">
            <a:extLst>
              <a:ext uri="{FF2B5EF4-FFF2-40B4-BE49-F238E27FC236}">
                <a16:creationId xmlns:a16="http://schemas.microsoft.com/office/drawing/2014/main" id="{4E30F9E5-6480-4B44-87D5-B3B6927B5989}"/>
              </a:ext>
            </a:extLst>
          </p:cNvPr>
          <p:cNvPicPr>
            <a:picLocks noChangeAspect="1"/>
          </p:cNvPicPr>
          <p:nvPr/>
        </p:nvPicPr>
        <p:blipFill rotWithShape="1">
          <a:blip r:embed="rId3"/>
          <a:srcRect r="23512" b="9679"/>
          <a:stretch/>
        </p:blipFill>
        <p:spPr>
          <a:xfrm>
            <a:off x="0" y="930442"/>
            <a:ext cx="6545179" cy="4769841"/>
          </a:xfrm>
          <a:prstGeom prst="rect">
            <a:avLst/>
          </a:prstGeom>
        </p:spPr>
      </p:pic>
      <p:sp>
        <p:nvSpPr>
          <p:cNvPr id="6" name="TextBox 5">
            <a:extLst>
              <a:ext uri="{FF2B5EF4-FFF2-40B4-BE49-F238E27FC236}">
                <a16:creationId xmlns:a16="http://schemas.microsoft.com/office/drawing/2014/main" id="{C7557A60-B3CB-4CF9-BECB-ACDFDB6ADE63}"/>
              </a:ext>
            </a:extLst>
          </p:cNvPr>
          <p:cNvSpPr txBox="1"/>
          <p:nvPr/>
        </p:nvSpPr>
        <p:spPr>
          <a:xfrm>
            <a:off x="2582778" y="1157717"/>
            <a:ext cx="2634819" cy="646331"/>
          </a:xfrm>
          <a:prstGeom prst="rect">
            <a:avLst/>
          </a:prstGeom>
          <a:noFill/>
        </p:spPr>
        <p:txBody>
          <a:bodyPr wrap="square" rtlCol="0">
            <a:spAutoFit/>
          </a:bodyPr>
          <a:lstStyle/>
          <a:p>
            <a:r>
              <a:rPr lang="en-US" dirty="0"/>
              <a:t>		Speculation</a:t>
            </a:r>
          </a:p>
        </p:txBody>
      </p:sp>
      <p:sp>
        <p:nvSpPr>
          <p:cNvPr id="7" name="TextBox 6">
            <a:extLst>
              <a:ext uri="{FF2B5EF4-FFF2-40B4-BE49-F238E27FC236}">
                <a16:creationId xmlns:a16="http://schemas.microsoft.com/office/drawing/2014/main" id="{54C866EC-FBAA-46FB-8D26-4F4BD7FB5DED}"/>
              </a:ext>
            </a:extLst>
          </p:cNvPr>
          <p:cNvSpPr txBox="1"/>
          <p:nvPr/>
        </p:nvSpPr>
        <p:spPr>
          <a:xfrm>
            <a:off x="7539789" y="1048255"/>
            <a:ext cx="2634819" cy="646331"/>
          </a:xfrm>
          <a:prstGeom prst="rect">
            <a:avLst/>
          </a:prstGeom>
          <a:noFill/>
        </p:spPr>
        <p:txBody>
          <a:bodyPr wrap="square" rtlCol="0">
            <a:spAutoFit/>
          </a:bodyPr>
          <a:lstStyle/>
          <a:p>
            <a:r>
              <a:rPr lang="en-US" dirty="0"/>
              <a:t>		Altcoin</a:t>
            </a:r>
          </a:p>
        </p:txBody>
      </p:sp>
    </p:spTree>
    <p:extLst>
      <p:ext uri="{BB962C8B-B14F-4D97-AF65-F5344CB8AC3E}">
        <p14:creationId xmlns:p14="http://schemas.microsoft.com/office/powerpoint/2010/main" val="28870603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44E2B4-40C8-4FB5-8E76-8F3772106932}"/>
              </a:ext>
            </a:extLst>
          </p:cNvPr>
          <p:cNvPicPr>
            <a:picLocks noChangeAspect="1"/>
          </p:cNvPicPr>
          <p:nvPr/>
        </p:nvPicPr>
        <p:blipFill>
          <a:blip r:embed="rId2"/>
          <a:stretch>
            <a:fillRect/>
          </a:stretch>
        </p:blipFill>
        <p:spPr>
          <a:xfrm>
            <a:off x="7537509" y="1301220"/>
            <a:ext cx="3475021" cy="1322947"/>
          </a:xfrm>
          <a:prstGeom prst="rect">
            <a:avLst/>
          </a:prstGeom>
        </p:spPr>
      </p:pic>
      <p:pic>
        <p:nvPicPr>
          <p:cNvPr id="5" name="Picture 4">
            <a:extLst>
              <a:ext uri="{FF2B5EF4-FFF2-40B4-BE49-F238E27FC236}">
                <a16:creationId xmlns:a16="http://schemas.microsoft.com/office/drawing/2014/main" id="{DAB9E438-9449-4D72-8254-B42500887F41}"/>
              </a:ext>
            </a:extLst>
          </p:cNvPr>
          <p:cNvPicPr>
            <a:picLocks noChangeAspect="1"/>
          </p:cNvPicPr>
          <p:nvPr/>
        </p:nvPicPr>
        <p:blipFill rotWithShape="1">
          <a:blip r:embed="rId3"/>
          <a:srcRect l="4724" t="25861" r="74354" b="70763"/>
          <a:stretch/>
        </p:blipFill>
        <p:spPr>
          <a:xfrm>
            <a:off x="1017639" y="1689849"/>
            <a:ext cx="5553159" cy="545690"/>
          </a:xfrm>
          <a:prstGeom prst="rect">
            <a:avLst/>
          </a:prstGeom>
        </p:spPr>
      </p:pic>
      <p:pic>
        <p:nvPicPr>
          <p:cNvPr id="6" name="Picture 5">
            <a:extLst>
              <a:ext uri="{FF2B5EF4-FFF2-40B4-BE49-F238E27FC236}">
                <a16:creationId xmlns:a16="http://schemas.microsoft.com/office/drawing/2014/main" id="{60A61C0A-3CDD-4B80-9FEB-17AF99759498}"/>
              </a:ext>
            </a:extLst>
          </p:cNvPr>
          <p:cNvPicPr>
            <a:picLocks noChangeAspect="1"/>
          </p:cNvPicPr>
          <p:nvPr/>
        </p:nvPicPr>
        <p:blipFill rotWithShape="1">
          <a:blip r:embed="rId4"/>
          <a:srcRect l="4428" t="31389" r="71330" b="64523"/>
          <a:stretch/>
        </p:blipFill>
        <p:spPr>
          <a:xfrm>
            <a:off x="1017639" y="2235539"/>
            <a:ext cx="5553159" cy="545690"/>
          </a:xfrm>
          <a:prstGeom prst="rect">
            <a:avLst/>
          </a:prstGeom>
        </p:spPr>
      </p:pic>
      <p:pic>
        <p:nvPicPr>
          <p:cNvPr id="7" name="Picture 6">
            <a:extLst>
              <a:ext uri="{FF2B5EF4-FFF2-40B4-BE49-F238E27FC236}">
                <a16:creationId xmlns:a16="http://schemas.microsoft.com/office/drawing/2014/main" id="{9746A7AC-4F78-4FA4-8DD0-75C4F603FD80}"/>
              </a:ext>
            </a:extLst>
          </p:cNvPr>
          <p:cNvPicPr>
            <a:picLocks noChangeAspect="1"/>
          </p:cNvPicPr>
          <p:nvPr/>
        </p:nvPicPr>
        <p:blipFill rotWithShape="1">
          <a:blip r:embed="rId5"/>
          <a:srcRect l="4616" t="39629" r="73507" b="50000"/>
          <a:stretch/>
        </p:blipFill>
        <p:spPr>
          <a:xfrm>
            <a:off x="1017639" y="2767526"/>
            <a:ext cx="5553159" cy="1498145"/>
          </a:xfrm>
          <a:prstGeom prst="rect">
            <a:avLst/>
          </a:prstGeom>
        </p:spPr>
      </p:pic>
      <p:pic>
        <p:nvPicPr>
          <p:cNvPr id="8" name="Picture 7">
            <a:extLst>
              <a:ext uri="{FF2B5EF4-FFF2-40B4-BE49-F238E27FC236}">
                <a16:creationId xmlns:a16="http://schemas.microsoft.com/office/drawing/2014/main" id="{A5E0A08F-3F83-4E32-BDCA-5A58F8781727}"/>
              </a:ext>
            </a:extLst>
          </p:cNvPr>
          <p:cNvPicPr>
            <a:picLocks noChangeAspect="1"/>
          </p:cNvPicPr>
          <p:nvPr/>
        </p:nvPicPr>
        <p:blipFill rotWithShape="1">
          <a:blip r:embed="rId6"/>
          <a:srcRect l="4639" t="31691" r="71835" b="57284"/>
          <a:stretch/>
        </p:blipFill>
        <p:spPr>
          <a:xfrm>
            <a:off x="1017639" y="4265671"/>
            <a:ext cx="5553160" cy="1498145"/>
          </a:xfrm>
          <a:prstGeom prst="rect">
            <a:avLst/>
          </a:prstGeom>
        </p:spPr>
      </p:pic>
      <p:sp>
        <p:nvSpPr>
          <p:cNvPr id="9" name="TextBox 8">
            <a:extLst>
              <a:ext uri="{FF2B5EF4-FFF2-40B4-BE49-F238E27FC236}">
                <a16:creationId xmlns:a16="http://schemas.microsoft.com/office/drawing/2014/main" id="{6851898E-131B-40B1-842D-9F487B28612B}"/>
              </a:ext>
            </a:extLst>
          </p:cNvPr>
          <p:cNvSpPr txBox="1"/>
          <p:nvPr/>
        </p:nvSpPr>
        <p:spPr>
          <a:xfrm>
            <a:off x="7537509" y="2897013"/>
            <a:ext cx="3475021" cy="1754326"/>
          </a:xfrm>
          <a:prstGeom prst="rect">
            <a:avLst/>
          </a:prstGeom>
          <a:noFill/>
        </p:spPr>
        <p:txBody>
          <a:bodyPr wrap="square" rtlCol="0">
            <a:spAutoFit/>
          </a:bodyPr>
          <a:lstStyle/>
          <a:p>
            <a:endParaRPr lang="en-US" dirty="0"/>
          </a:p>
          <a:p>
            <a:endParaRPr lang="en-US" dirty="0"/>
          </a:p>
          <a:p>
            <a:pPr marL="285750" indent="-285750">
              <a:buFont typeface="Arial" panose="020B0604020202020204" pitchFamily="34" charset="0"/>
              <a:buChar char="•"/>
            </a:pPr>
            <a:r>
              <a:rPr lang="en-US" dirty="0"/>
              <a:t>Fraud/Scams</a:t>
            </a:r>
          </a:p>
          <a:p>
            <a:pPr marL="285750" indent="-285750">
              <a:buFont typeface="Arial" panose="020B0604020202020204" pitchFamily="34" charset="0"/>
              <a:buChar char="•"/>
            </a:pPr>
            <a:r>
              <a:rPr lang="en-US" dirty="0"/>
              <a:t>Seeking Financial Advice</a:t>
            </a:r>
          </a:p>
          <a:p>
            <a:pPr marL="285750" indent="-285750">
              <a:buFont typeface="Arial" panose="020B0604020202020204" pitchFamily="34" charset="0"/>
              <a:buChar char="•"/>
            </a:pPr>
            <a:r>
              <a:rPr lang="en-US" dirty="0"/>
              <a:t>Banking organizations response to Cryptocurrencies</a:t>
            </a:r>
          </a:p>
        </p:txBody>
      </p:sp>
    </p:spTree>
    <p:extLst>
      <p:ext uri="{BB962C8B-B14F-4D97-AF65-F5344CB8AC3E}">
        <p14:creationId xmlns:p14="http://schemas.microsoft.com/office/powerpoint/2010/main" val="324386755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F9F68-9128-4B78-9048-F3C27F4E243B}"/>
              </a:ext>
            </a:extLst>
          </p:cNvPr>
          <p:cNvSpPr>
            <a:spLocks noGrp="1"/>
          </p:cNvSpPr>
          <p:nvPr>
            <p:ph type="title"/>
          </p:nvPr>
        </p:nvSpPr>
        <p:spPr/>
        <p:txBody>
          <a:bodyPr/>
          <a:lstStyle/>
          <a:p>
            <a:r>
              <a:rPr lang="en-US" dirty="0"/>
              <a:t>Decide to revisit </a:t>
            </a:r>
            <a:r>
              <a:rPr lang="en-US" dirty="0" err="1"/>
              <a:t>Rtweets</a:t>
            </a:r>
            <a:r>
              <a:rPr lang="en-US" dirty="0"/>
              <a:t>…</a:t>
            </a:r>
          </a:p>
        </p:txBody>
      </p:sp>
      <p:sp>
        <p:nvSpPr>
          <p:cNvPr id="3" name="Content Placeholder 2">
            <a:extLst>
              <a:ext uri="{FF2B5EF4-FFF2-40B4-BE49-F238E27FC236}">
                <a16:creationId xmlns:a16="http://schemas.microsoft.com/office/drawing/2014/main" id="{19E5042F-23F4-4352-868F-330758E08162}"/>
              </a:ext>
            </a:extLst>
          </p:cNvPr>
          <p:cNvSpPr>
            <a:spLocks noGrp="1"/>
          </p:cNvSpPr>
          <p:nvPr>
            <p:ph idx="1"/>
          </p:nvPr>
        </p:nvSpPr>
        <p:spPr/>
        <p:txBody>
          <a:bodyPr/>
          <a:lstStyle/>
          <a:p>
            <a:r>
              <a:rPr lang="en-US" dirty="0"/>
              <a:t>Given the large diversity of news that people on bitcoin forums discuss, I decide to change my approach. </a:t>
            </a:r>
          </a:p>
          <a:p>
            <a:r>
              <a:rPr lang="en-US" dirty="0"/>
              <a:t>I had been looking to pinpoint influential events that affected bitcoin, hence the focus on CNN/NYT.</a:t>
            </a:r>
          </a:p>
          <a:p>
            <a:r>
              <a:rPr lang="en-US" dirty="0"/>
              <a:t> However I decided to use sentiment analysis on news sources that covered cryptocurrencies exclusively   </a:t>
            </a:r>
          </a:p>
        </p:txBody>
      </p:sp>
    </p:spTree>
    <p:extLst>
      <p:ext uri="{BB962C8B-B14F-4D97-AF65-F5344CB8AC3E}">
        <p14:creationId xmlns:p14="http://schemas.microsoft.com/office/powerpoint/2010/main" val="19829637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CF0F2-0EA4-4430-9169-012AECB1FFB4}"/>
              </a:ext>
            </a:extLst>
          </p:cNvPr>
          <p:cNvSpPr>
            <a:spLocks noGrp="1"/>
          </p:cNvSpPr>
          <p:nvPr>
            <p:ph type="title"/>
          </p:nvPr>
        </p:nvSpPr>
        <p:spPr/>
        <p:txBody>
          <a:bodyPr/>
          <a:lstStyle/>
          <a:p>
            <a:r>
              <a:rPr lang="en-US" dirty="0"/>
              <a:t>Cryptocurrency news sites</a:t>
            </a:r>
          </a:p>
        </p:txBody>
      </p:sp>
      <p:sp>
        <p:nvSpPr>
          <p:cNvPr id="3" name="Content Placeholder 2">
            <a:extLst>
              <a:ext uri="{FF2B5EF4-FFF2-40B4-BE49-F238E27FC236}">
                <a16:creationId xmlns:a16="http://schemas.microsoft.com/office/drawing/2014/main" id="{41252731-6D36-4199-9BA5-8F03ED40CF9C}"/>
              </a:ext>
            </a:extLst>
          </p:cNvPr>
          <p:cNvSpPr>
            <a:spLocks noGrp="1"/>
          </p:cNvSpPr>
          <p:nvPr>
            <p:ph idx="1"/>
          </p:nvPr>
        </p:nvSpPr>
        <p:spPr/>
        <p:txBody>
          <a:bodyPr/>
          <a:lstStyle/>
          <a:p>
            <a:r>
              <a:rPr lang="en-US" dirty="0"/>
              <a:t>Coindesk.com</a:t>
            </a:r>
          </a:p>
          <a:p>
            <a:r>
              <a:rPr lang="en-US" dirty="0"/>
              <a:t>Cointelegraph.com</a:t>
            </a:r>
          </a:p>
          <a:p>
            <a:r>
              <a:rPr lang="en-US" dirty="0"/>
              <a:t>The Merkle</a:t>
            </a:r>
          </a:p>
          <a:p>
            <a:r>
              <a:rPr lang="en-US" dirty="0"/>
              <a:t>CCN (</a:t>
            </a:r>
            <a:r>
              <a:rPr lang="en-US" dirty="0" err="1"/>
              <a:t>CryptoCurrency</a:t>
            </a:r>
            <a:r>
              <a:rPr lang="en-US" dirty="0"/>
              <a:t> News)</a:t>
            </a:r>
          </a:p>
          <a:p>
            <a:r>
              <a:rPr lang="en-US" dirty="0"/>
              <a:t>Bitcoin News</a:t>
            </a:r>
          </a:p>
        </p:txBody>
      </p:sp>
      <p:pic>
        <p:nvPicPr>
          <p:cNvPr id="4" name="Picture 3">
            <a:extLst>
              <a:ext uri="{FF2B5EF4-FFF2-40B4-BE49-F238E27FC236}">
                <a16:creationId xmlns:a16="http://schemas.microsoft.com/office/drawing/2014/main" id="{59FC3BB0-B984-43B1-B637-F226D926FF3B}"/>
              </a:ext>
            </a:extLst>
          </p:cNvPr>
          <p:cNvPicPr>
            <a:picLocks noChangeAspect="1"/>
          </p:cNvPicPr>
          <p:nvPr/>
        </p:nvPicPr>
        <p:blipFill>
          <a:blip r:embed="rId2"/>
          <a:stretch>
            <a:fillRect/>
          </a:stretch>
        </p:blipFill>
        <p:spPr>
          <a:xfrm>
            <a:off x="7101840" y="1825625"/>
            <a:ext cx="1287780" cy="1287780"/>
          </a:xfrm>
          <a:prstGeom prst="rect">
            <a:avLst/>
          </a:prstGeom>
        </p:spPr>
      </p:pic>
      <p:pic>
        <p:nvPicPr>
          <p:cNvPr id="5" name="Picture 4">
            <a:extLst>
              <a:ext uri="{FF2B5EF4-FFF2-40B4-BE49-F238E27FC236}">
                <a16:creationId xmlns:a16="http://schemas.microsoft.com/office/drawing/2014/main" id="{02A5322D-A7D3-44F7-A976-7E83321B7CAD}"/>
              </a:ext>
            </a:extLst>
          </p:cNvPr>
          <p:cNvPicPr>
            <a:picLocks noChangeAspect="1"/>
          </p:cNvPicPr>
          <p:nvPr/>
        </p:nvPicPr>
        <p:blipFill>
          <a:blip r:embed="rId3"/>
          <a:stretch>
            <a:fillRect/>
          </a:stretch>
        </p:blipFill>
        <p:spPr>
          <a:xfrm>
            <a:off x="7101840" y="3113405"/>
            <a:ext cx="1287780" cy="1287780"/>
          </a:xfrm>
          <a:prstGeom prst="rect">
            <a:avLst/>
          </a:prstGeom>
        </p:spPr>
      </p:pic>
      <p:pic>
        <p:nvPicPr>
          <p:cNvPr id="6" name="Picture 5">
            <a:extLst>
              <a:ext uri="{FF2B5EF4-FFF2-40B4-BE49-F238E27FC236}">
                <a16:creationId xmlns:a16="http://schemas.microsoft.com/office/drawing/2014/main" id="{7DEA6200-EFFF-4F3F-B3CF-5621C2A83FAE}"/>
              </a:ext>
            </a:extLst>
          </p:cNvPr>
          <p:cNvPicPr>
            <a:picLocks noChangeAspect="1"/>
          </p:cNvPicPr>
          <p:nvPr/>
        </p:nvPicPr>
        <p:blipFill>
          <a:blip r:embed="rId4"/>
          <a:stretch>
            <a:fillRect/>
          </a:stretch>
        </p:blipFill>
        <p:spPr>
          <a:xfrm>
            <a:off x="7101840" y="4406900"/>
            <a:ext cx="1287780" cy="1287780"/>
          </a:xfrm>
          <a:prstGeom prst="rect">
            <a:avLst/>
          </a:prstGeom>
        </p:spPr>
      </p:pic>
      <p:pic>
        <p:nvPicPr>
          <p:cNvPr id="7" name="Picture 6">
            <a:extLst>
              <a:ext uri="{FF2B5EF4-FFF2-40B4-BE49-F238E27FC236}">
                <a16:creationId xmlns:a16="http://schemas.microsoft.com/office/drawing/2014/main" id="{5E8F5079-D53D-42F9-A1F5-98376F56E06E}"/>
              </a:ext>
            </a:extLst>
          </p:cNvPr>
          <p:cNvPicPr>
            <a:picLocks noChangeAspect="1"/>
          </p:cNvPicPr>
          <p:nvPr/>
        </p:nvPicPr>
        <p:blipFill>
          <a:blip r:embed="rId5"/>
          <a:stretch>
            <a:fillRect/>
          </a:stretch>
        </p:blipFill>
        <p:spPr>
          <a:xfrm>
            <a:off x="8625840" y="1825625"/>
            <a:ext cx="1287780" cy="1287780"/>
          </a:xfrm>
          <a:prstGeom prst="rect">
            <a:avLst/>
          </a:prstGeom>
        </p:spPr>
      </p:pic>
      <p:pic>
        <p:nvPicPr>
          <p:cNvPr id="8" name="Picture 7">
            <a:extLst>
              <a:ext uri="{FF2B5EF4-FFF2-40B4-BE49-F238E27FC236}">
                <a16:creationId xmlns:a16="http://schemas.microsoft.com/office/drawing/2014/main" id="{A0144B9C-4986-4EE3-92A6-F9B08BBFEC51}"/>
              </a:ext>
            </a:extLst>
          </p:cNvPr>
          <p:cNvPicPr>
            <a:picLocks noChangeAspect="1"/>
          </p:cNvPicPr>
          <p:nvPr/>
        </p:nvPicPr>
        <p:blipFill>
          <a:blip r:embed="rId6"/>
          <a:stretch>
            <a:fillRect/>
          </a:stretch>
        </p:blipFill>
        <p:spPr>
          <a:xfrm>
            <a:off x="8389620" y="3010853"/>
            <a:ext cx="1287780" cy="1287780"/>
          </a:xfrm>
          <a:prstGeom prst="rect">
            <a:avLst/>
          </a:prstGeom>
        </p:spPr>
      </p:pic>
    </p:spTree>
    <p:extLst>
      <p:ext uri="{BB962C8B-B14F-4D97-AF65-F5344CB8AC3E}">
        <p14:creationId xmlns:p14="http://schemas.microsoft.com/office/powerpoint/2010/main" val="31074082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A2E55D4-90BF-4907-AE7C-7DA6FF4110BD}"/>
              </a:ext>
            </a:extLst>
          </p:cNvPr>
          <p:cNvPicPr>
            <a:picLocks noChangeAspect="1"/>
          </p:cNvPicPr>
          <p:nvPr/>
        </p:nvPicPr>
        <p:blipFill>
          <a:blip r:embed="rId2"/>
          <a:stretch>
            <a:fillRect/>
          </a:stretch>
        </p:blipFill>
        <p:spPr>
          <a:xfrm>
            <a:off x="0" y="0"/>
            <a:ext cx="4399735" cy="2715265"/>
          </a:xfrm>
          <a:prstGeom prst="rect">
            <a:avLst/>
          </a:prstGeom>
        </p:spPr>
      </p:pic>
      <p:pic>
        <p:nvPicPr>
          <p:cNvPr id="10" name="Picture 9">
            <a:extLst>
              <a:ext uri="{FF2B5EF4-FFF2-40B4-BE49-F238E27FC236}">
                <a16:creationId xmlns:a16="http://schemas.microsoft.com/office/drawing/2014/main" id="{3EF25B59-0FE8-4899-990B-362D8DBE4562}"/>
              </a:ext>
            </a:extLst>
          </p:cNvPr>
          <p:cNvPicPr>
            <a:picLocks noChangeAspect="1"/>
          </p:cNvPicPr>
          <p:nvPr/>
        </p:nvPicPr>
        <p:blipFill>
          <a:blip r:embed="rId3"/>
          <a:stretch>
            <a:fillRect/>
          </a:stretch>
        </p:blipFill>
        <p:spPr>
          <a:xfrm>
            <a:off x="3834481" y="-1"/>
            <a:ext cx="4399735" cy="2715265"/>
          </a:xfrm>
          <a:prstGeom prst="rect">
            <a:avLst/>
          </a:prstGeom>
        </p:spPr>
      </p:pic>
      <p:pic>
        <p:nvPicPr>
          <p:cNvPr id="11" name="Picture 10">
            <a:extLst>
              <a:ext uri="{FF2B5EF4-FFF2-40B4-BE49-F238E27FC236}">
                <a16:creationId xmlns:a16="http://schemas.microsoft.com/office/drawing/2014/main" id="{864F5F51-7C12-4C4C-985C-968D52031B69}"/>
              </a:ext>
            </a:extLst>
          </p:cNvPr>
          <p:cNvPicPr>
            <a:picLocks noChangeAspect="1"/>
          </p:cNvPicPr>
          <p:nvPr/>
        </p:nvPicPr>
        <p:blipFill>
          <a:blip r:embed="rId4"/>
          <a:stretch>
            <a:fillRect/>
          </a:stretch>
        </p:blipFill>
        <p:spPr>
          <a:xfrm>
            <a:off x="-1" y="2964684"/>
            <a:ext cx="4399737" cy="2715265"/>
          </a:xfrm>
          <a:prstGeom prst="rect">
            <a:avLst/>
          </a:prstGeom>
        </p:spPr>
      </p:pic>
      <p:pic>
        <p:nvPicPr>
          <p:cNvPr id="12" name="Picture 11">
            <a:extLst>
              <a:ext uri="{FF2B5EF4-FFF2-40B4-BE49-F238E27FC236}">
                <a16:creationId xmlns:a16="http://schemas.microsoft.com/office/drawing/2014/main" id="{EC3EE8E0-9670-4F58-895F-C1842940AA5B}"/>
              </a:ext>
            </a:extLst>
          </p:cNvPr>
          <p:cNvPicPr>
            <a:picLocks noChangeAspect="1"/>
          </p:cNvPicPr>
          <p:nvPr/>
        </p:nvPicPr>
        <p:blipFill>
          <a:blip r:embed="rId5"/>
          <a:stretch>
            <a:fillRect/>
          </a:stretch>
        </p:blipFill>
        <p:spPr>
          <a:xfrm>
            <a:off x="3834481" y="2964684"/>
            <a:ext cx="4523038" cy="2791361"/>
          </a:xfrm>
          <a:prstGeom prst="rect">
            <a:avLst/>
          </a:prstGeom>
        </p:spPr>
      </p:pic>
      <p:pic>
        <p:nvPicPr>
          <p:cNvPr id="13" name="Picture 12">
            <a:extLst>
              <a:ext uri="{FF2B5EF4-FFF2-40B4-BE49-F238E27FC236}">
                <a16:creationId xmlns:a16="http://schemas.microsoft.com/office/drawing/2014/main" id="{0DC87DD7-D4D0-4F21-BB11-5ADE4F476408}"/>
              </a:ext>
            </a:extLst>
          </p:cNvPr>
          <p:cNvPicPr>
            <a:picLocks noChangeAspect="1"/>
          </p:cNvPicPr>
          <p:nvPr/>
        </p:nvPicPr>
        <p:blipFill>
          <a:blip r:embed="rId6"/>
          <a:stretch>
            <a:fillRect/>
          </a:stretch>
        </p:blipFill>
        <p:spPr>
          <a:xfrm>
            <a:off x="7792266" y="3110375"/>
            <a:ext cx="4050890" cy="2499978"/>
          </a:xfrm>
          <a:prstGeom prst="rect">
            <a:avLst/>
          </a:prstGeom>
        </p:spPr>
      </p:pic>
    </p:spTree>
    <p:extLst>
      <p:ext uri="{BB962C8B-B14F-4D97-AF65-F5344CB8AC3E}">
        <p14:creationId xmlns:p14="http://schemas.microsoft.com/office/powerpoint/2010/main" val="486833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2E3DE-38D6-4759-BB4E-D3D66CB6FE59}"/>
              </a:ext>
            </a:extLst>
          </p:cNvPr>
          <p:cNvPicPr>
            <a:picLocks noChangeAspect="1"/>
          </p:cNvPicPr>
          <p:nvPr/>
        </p:nvPicPr>
        <p:blipFill>
          <a:blip r:embed="rId2"/>
          <a:stretch>
            <a:fillRect/>
          </a:stretch>
        </p:blipFill>
        <p:spPr>
          <a:xfrm>
            <a:off x="539750" y="0"/>
            <a:ext cx="11112498" cy="6857999"/>
          </a:xfrm>
          <a:prstGeom prst="rect">
            <a:avLst/>
          </a:prstGeom>
        </p:spPr>
      </p:pic>
    </p:spTree>
    <p:extLst>
      <p:ext uri="{BB962C8B-B14F-4D97-AF65-F5344CB8AC3E}">
        <p14:creationId xmlns:p14="http://schemas.microsoft.com/office/powerpoint/2010/main" val="38564397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75D186-F7A0-4C8A-8182-A370066D8877}"/>
              </a:ext>
            </a:extLst>
          </p:cNvPr>
          <p:cNvPicPr>
            <a:picLocks noChangeAspect="1"/>
          </p:cNvPicPr>
          <p:nvPr/>
        </p:nvPicPr>
        <p:blipFill>
          <a:blip r:embed="rId2"/>
          <a:stretch>
            <a:fillRect/>
          </a:stretch>
        </p:blipFill>
        <p:spPr>
          <a:xfrm>
            <a:off x="1100699" y="1344455"/>
            <a:ext cx="6236749" cy="768163"/>
          </a:xfrm>
          <a:prstGeom prst="rect">
            <a:avLst/>
          </a:prstGeom>
        </p:spPr>
      </p:pic>
      <p:sp>
        <p:nvSpPr>
          <p:cNvPr id="5" name="Rectangle 4">
            <a:extLst>
              <a:ext uri="{FF2B5EF4-FFF2-40B4-BE49-F238E27FC236}">
                <a16:creationId xmlns:a16="http://schemas.microsoft.com/office/drawing/2014/main" id="{68305129-0620-4097-B3F5-94838C319C71}"/>
              </a:ext>
            </a:extLst>
          </p:cNvPr>
          <p:cNvSpPr/>
          <p:nvPr/>
        </p:nvSpPr>
        <p:spPr>
          <a:xfrm>
            <a:off x="1100699" y="2560404"/>
            <a:ext cx="6096000" cy="646331"/>
          </a:xfrm>
          <a:prstGeom prst="rect">
            <a:avLst/>
          </a:prstGeom>
        </p:spPr>
        <p:txBody>
          <a:bodyPr>
            <a:spAutoFit/>
          </a:bodyPr>
          <a:lstStyle/>
          <a:p>
            <a:r>
              <a:rPr lang="en-US" dirty="0"/>
              <a:t>Hypothesis Three: Are mentions of bitcoin by the public related to market value of bitcoin? </a:t>
            </a:r>
          </a:p>
        </p:txBody>
      </p:sp>
      <p:sp>
        <p:nvSpPr>
          <p:cNvPr id="6" name="Plus Sign 5">
            <a:extLst>
              <a:ext uri="{FF2B5EF4-FFF2-40B4-BE49-F238E27FC236}">
                <a16:creationId xmlns:a16="http://schemas.microsoft.com/office/drawing/2014/main" id="{F871B688-02D9-4B53-BAD7-03AC95B84C07}"/>
              </a:ext>
            </a:extLst>
          </p:cNvPr>
          <p:cNvSpPr/>
          <p:nvPr/>
        </p:nvSpPr>
        <p:spPr>
          <a:xfrm>
            <a:off x="3513222" y="2064492"/>
            <a:ext cx="385011" cy="447786"/>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Bent 6">
            <a:extLst>
              <a:ext uri="{FF2B5EF4-FFF2-40B4-BE49-F238E27FC236}">
                <a16:creationId xmlns:a16="http://schemas.microsoft.com/office/drawing/2014/main" id="{83F7743C-62FB-4938-94EB-9EF27B8020C5}"/>
              </a:ext>
            </a:extLst>
          </p:cNvPr>
          <p:cNvSpPr/>
          <p:nvPr/>
        </p:nvSpPr>
        <p:spPr>
          <a:xfrm flipV="1">
            <a:off x="3015917" y="3651266"/>
            <a:ext cx="3080083" cy="145983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E214290C-86C7-4193-9F69-26E841C239E2}"/>
              </a:ext>
            </a:extLst>
          </p:cNvPr>
          <p:cNvSpPr txBox="1"/>
          <p:nvPr/>
        </p:nvSpPr>
        <p:spPr>
          <a:xfrm>
            <a:off x="6843773" y="3942853"/>
            <a:ext cx="3423175" cy="1200329"/>
          </a:xfrm>
          <a:prstGeom prst="rect">
            <a:avLst/>
          </a:prstGeom>
          <a:noFill/>
        </p:spPr>
        <p:txBody>
          <a:bodyPr wrap="square" rtlCol="0">
            <a:spAutoFit/>
          </a:bodyPr>
          <a:lstStyle/>
          <a:p>
            <a:r>
              <a:rPr lang="en-US" dirty="0"/>
              <a:t>What particular events have impacted bitcoin, is a certain type of event on the minds of those who follow bitcoin?</a:t>
            </a:r>
          </a:p>
        </p:txBody>
      </p:sp>
    </p:spTree>
    <p:extLst>
      <p:ext uri="{BB962C8B-B14F-4D97-AF65-F5344CB8AC3E}">
        <p14:creationId xmlns:p14="http://schemas.microsoft.com/office/powerpoint/2010/main" val="32748792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D1A9A7-09A5-4FA0-813E-561A8468ED9A}"/>
              </a:ext>
            </a:extLst>
          </p:cNvPr>
          <p:cNvPicPr>
            <a:picLocks noChangeAspect="1"/>
          </p:cNvPicPr>
          <p:nvPr/>
        </p:nvPicPr>
        <p:blipFill>
          <a:blip r:embed="rId2"/>
          <a:stretch>
            <a:fillRect/>
          </a:stretch>
        </p:blipFill>
        <p:spPr>
          <a:xfrm>
            <a:off x="539750" y="0"/>
            <a:ext cx="11112498" cy="6857999"/>
          </a:xfrm>
          <a:prstGeom prst="rect">
            <a:avLst/>
          </a:prstGeom>
        </p:spPr>
      </p:pic>
    </p:spTree>
    <p:extLst>
      <p:ext uri="{BB962C8B-B14F-4D97-AF65-F5344CB8AC3E}">
        <p14:creationId xmlns:p14="http://schemas.microsoft.com/office/powerpoint/2010/main" val="25594407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EBC7387-975A-496F-945E-25652F5A839A}"/>
              </a:ext>
            </a:extLst>
          </p:cNvPr>
          <p:cNvPicPr>
            <a:picLocks noChangeAspect="1"/>
          </p:cNvPicPr>
          <p:nvPr/>
        </p:nvPicPr>
        <p:blipFill>
          <a:blip r:embed="rId2"/>
          <a:stretch>
            <a:fillRect/>
          </a:stretch>
        </p:blipFill>
        <p:spPr>
          <a:xfrm>
            <a:off x="539750" y="0"/>
            <a:ext cx="11112500" cy="6858000"/>
          </a:xfrm>
          <a:prstGeom prst="rect">
            <a:avLst/>
          </a:prstGeom>
        </p:spPr>
      </p:pic>
    </p:spTree>
    <p:extLst>
      <p:ext uri="{BB962C8B-B14F-4D97-AF65-F5344CB8AC3E}">
        <p14:creationId xmlns:p14="http://schemas.microsoft.com/office/powerpoint/2010/main" val="22640865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AE47B6E-3C85-4BAC-A848-F0365E413104}"/>
              </a:ext>
            </a:extLst>
          </p:cNvPr>
          <p:cNvPicPr>
            <a:picLocks noChangeAspect="1"/>
          </p:cNvPicPr>
          <p:nvPr/>
        </p:nvPicPr>
        <p:blipFill>
          <a:blip r:embed="rId2"/>
          <a:stretch>
            <a:fillRect/>
          </a:stretch>
        </p:blipFill>
        <p:spPr>
          <a:xfrm>
            <a:off x="539750" y="0"/>
            <a:ext cx="11112500" cy="6858000"/>
          </a:xfrm>
          <a:prstGeom prst="rect">
            <a:avLst/>
          </a:prstGeom>
        </p:spPr>
      </p:pic>
    </p:spTree>
    <p:extLst>
      <p:ext uri="{BB962C8B-B14F-4D97-AF65-F5344CB8AC3E}">
        <p14:creationId xmlns:p14="http://schemas.microsoft.com/office/powerpoint/2010/main" val="23841267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79EDBA-4DCB-4C9D-9008-D8DD6C613032}"/>
              </a:ext>
            </a:extLst>
          </p:cNvPr>
          <p:cNvPicPr>
            <a:picLocks noChangeAspect="1"/>
          </p:cNvPicPr>
          <p:nvPr/>
        </p:nvPicPr>
        <p:blipFill>
          <a:blip r:embed="rId2"/>
          <a:stretch>
            <a:fillRect/>
          </a:stretch>
        </p:blipFill>
        <p:spPr>
          <a:xfrm>
            <a:off x="539750" y="0"/>
            <a:ext cx="11112499" cy="6858000"/>
          </a:xfrm>
          <a:prstGeom prst="rect">
            <a:avLst/>
          </a:prstGeom>
        </p:spPr>
      </p:pic>
    </p:spTree>
    <p:extLst>
      <p:ext uri="{BB962C8B-B14F-4D97-AF65-F5344CB8AC3E}">
        <p14:creationId xmlns:p14="http://schemas.microsoft.com/office/powerpoint/2010/main" val="14878301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E5DCE6-DF7A-4FB4-8DAE-63877CF04576}"/>
              </a:ext>
            </a:extLst>
          </p:cNvPr>
          <p:cNvPicPr>
            <a:picLocks noChangeAspect="1"/>
          </p:cNvPicPr>
          <p:nvPr/>
        </p:nvPicPr>
        <p:blipFill rotWithShape="1">
          <a:blip r:embed="rId2"/>
          <a:srcRect l="16722" r="12273"/>
          <a:stretch/>
        </p:blipFill>
        <p:spPr>
          <a:xfrm>
            <a:off x="132736" y="0"/>
            <a:ext cx="7890388" cy="6858000"/>
          </a:xfrm>
          <a:prstGeom prst="rect">
            <a:avLst/>
          </a:prstGeom>
        </p:spPr>
      </p:pic>
    </p:spTree>
    <p:extLst>
      <p:ext uri="{BB962C8B-B14F-4D97-AF65-F5344CB8AC3E}">
        <p14:creationId xmlns:p14="http://schemas.microsoft.com/office/powerpoint/2010/main" val="18280666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845D81-6E01-4AE4-A02D-A5E587549F70}"/>
              </a:ext>
            </a:extLst>
          </p:cNvPr>
          <p:cNvPicPr>
            <a:picLocks noChangeAspect="1"/>
          </p:cNvPicPr>
          <p:nvPr/>
        </p:nvPicPr>
        <p:blipFill rotWithShape="1">
          <a:blip r:embed="rId2"/>
          <a:srcRect l="17175" r="12616"/>
          <a:stretch/>
        </p:blipFill>
        <p:spPr>
          <a:xfrm>
            <a:off x="250722" y="1"/>
            <a:ext cx="7801898" cy="6857999"/>
          </a:xfrm>
          <a:prstGeom prst="rect">
            <a:avLst/>
          </a:prstGeom>
        </p:spPr>
      </p:pic>
      <p:sp>
        <p:nvSpPr>
          <p:cNvPr id="5" name="Rectangle 4">
            <a:extLst>
              <a:ext uri="{FF2B5EF4-FFF2-40B4-BE49-F238E27FC236}">
                <a16:creationId xmlns:a16="http://schemas.microsoft.com/office/drawing/2014/main" id="{9302CA2C-5C51-4543-8155-DB3E2191ED74}"/>
              </a:ext>
            </a:extLst>
          </p:cNvPr>
          <p:cNvSpPr/>
          <p:nvPr/>
        </p:nvSpPr>
        <p:spPr>
          <a:xfrm>
            <a:off x="8352503" y="1055809"/>
            <a:ext cx="3441291" cy="1200329"/>
          </a:xfrm>
          <a:prstGeom prst="rect">
            <a:avLst/>
          </a:prstGeom>
        </p:spPr>
        <p:txBody>
          <a:bodyPr wrap="square">
            <a:spAutoFit/>
          </a:bodyPr>
          <a:lstStyle/>
          <a:p>
            <a:r>
              <a:rPr lang="en-US" dirty="0"/>
              <a:t>Hypothesis One: Are the local peaks of these top cryptocurrencies similar in any way? </a:t>
            </a:r>
          </a:p>
        </p:txBody>
      </p:sp>
      <p:sp>
        <p:nvSpPr>
          <p:cNvPr id="6" name="Rectangle 5">
            <a:extLst>
              <a:ext uri="{FF2B5EF4-FFF2-40B4-BE49-F238E27FC236}">
                <a16:creationId xmlns:a16="http://schemas.microsoft.com/office/drawing/2014/main" id="{E5C96C66-3D80-4441-BEA6-70BD10B9249A}"/>
              </a:ext>
            </a:extLst>
          </p:cNvPr>
          <p:cNvSpPr/>
          <p:nvPr/>
        </p:nvSpPr>
        <p:spPr>
          <a:xfrm>
            <a:off x="8352503" y="3194324"/>
            <a:ext cx="2541638" cy="369332"/>
          </a:xfrm>
          <a:prstGeom prst="rect">
            <a:avLst/>
          </a:prstGeom>
        </p:spPr>
        <p:txBody>
          <a:bodyPr wrap="square">
            <a:spAutoFit/>
          </a:bodyPr>
          <a:lstStyle/>
          <a:p>
            <a:r>
              <a:rPr lang="en-US" dirty="0"/>
              <a:t>From </a:t>
            </a:r>
          </a:p>
        </p:txBody>
      </p:sp>
    </p:spTree>
    <p:extLst>
      <p:ext uri="{BB962C8B-B14F-4D97-AF65-F5344CB8AC3E}">
        <p14:creationId xmlns:p14="http://schemas.microsoft.com/office/powerpoint/2010/main" val="28798168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5A398C5-BAD9-42C7-8967-F29F25776B5D}"/>
              </a:ext>
            </a:extLst>
          </p:cNvPr>
          <p:cNvPicPr>
            <a:picLocks noChangeAspect="1"/>
          </p:cNvPicPr>
          <p:nvPr/>
        </p:nvPicPr>
        <p:blipFill rotWithShape="1">
          <a:blip r:embed="rId2"/>
          <a:srcRect t="15467" r="41089" b="19126"/>
          <a:stretch/>
        </p:blipFill>
        <p:spPr>
          <a:xfrm>
            <a:off x="520318" y="840658"/>
            <a:ext cx="8623684" cy="5383162"/>
          </a:xfrm>
          <a:prstGeom prst="rect">
            <a:avLst/>
          </a:prstGeom>
        </p:spPr>
      </p:pic>
      <p:sp>
        <p:nvSpPr>
          <p:cNvPr id="5" name="Arrow: Down 4">
            <a:extLst>
              <a:ext uri="{FF2B5EF4-FFF2-40B4-BE49-F238E27FC236}">
                <a16:creationId xmlns:a16="http://schemas.microsoft.com/office/drawing/2014/main" id="{10901573-DC1B-4305-AE48-7906B231FCE9}"/>
              </a:ext>
            </a:extLst>
          </p:cNvPr>
          <p:cNvSpPr/>
          <p:nvPr/>
        </p:nvSpPr>
        <p:spPr>
          <a:xfrm>
            <a:off x="8495072" y="206477"/>
            <a:ext cx="398206" cy="42770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6102850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902739-6858-4F2D-A31F-3FB0E9D2C90F}"/>
              </a:ext>
            </a:extLst>
          </p:cNvPr>
          <p:cNvPicPr>
            <a:picLocks noChangeAspect="1"/>
          </p:cNvPicPr>
          <p:nvPr/>
        </p:nvPicPr>
        <p:blipFill rotWithShape="1">
          <a:blip r:embed="rId2"/>
          <a:srcRect l="16550" r="10854" b="-2089"/>
          <a:stretch/>
        </p:blipFill>
        <p:spPr>
          <a:xfrm>
            <a:off x="0" y="184355"/>
            <a:ext cx="7477432" cy="6489289"/>
          </a:xfrm>
          <a:prstGeom prst="rect">
            <a:avLst/>
          </a:prstGeom>
        </p:spPr>
      </p:pic>
      <p:pic>
        <p:nvPicPr>
          <p:cNvPr id="6" name="Picture 5">
            <a:extLst>
              <a:ext uri="{FF2B5EF4-FFF2-40B4-BE49-F238E27FC236}">
                <a16:creationId xmlns:a16="http://schemas.microsoft.com/office/drawing/2014/main" id="{BB7EC7CE-9DEF-4C29-A034-3F8485EB0FAF}"/>
              </a:ext>
            </a:extLst>
          </p:cNvPr>
          <p:cNvPicPr>
            <a:picLocks noChangeAspect="1"/>
          </p:cNvPicPr>
          <p:nvPr/>
        </p:nvPicPr>
        <p:blipFill rotWithShape="1">
          <a:blip r:embed="rId3"/>
          <a:srcRect l="4355" t="36983" r="59476" b="37413"/>
          <a:stretch/>
        </p:blipFill>
        <p:spPr>
          <a:xfrm>
            <a:off x="7477432" y="1673940"/>
            <a:ext cx="4409768" cy="1755059"/>
          </a:xfrm>
          <a:prstGeom prst="rect">
            <a:avLst/>
          </a:prstGeom>
        </p:spPr>
      </p:pic>
      <p:pic>
        <p:nvPicPr>
          <p:cNvPr id="7" name="Picture 6">
            <a:extLst>
              <a:ext uri="{FF2B5EF4-FFF2-40B4-BE49-F238E27FC236}">
                <a16:creationId xmlns:a16="http://schemas.microsoft.com/office/drawing/2014/main" id="{9F4CB660-896F-4151-9D36-C748784B478F}"/>
              </a:ext>
            </a:extLst>
          </p:cNvPr>
          <p:cNvPicPr>
            <a:picLocks noChangeAspect="1"/>
          </p:cNvPicPr>
          <p:nvPr/>
        </p:nvPicPr>
        <p:blipFill rotWithShape="1">
          <a:blip r:embed="rId4"/>
          <a:srcRect l="4717" t="50000" r="63831" b="38704"/>
          <a:stretch/>
        </p:blipFill>
        <p:spPr>
          <a:xfrm>
            <a:off x="7477432" y="3428999"/>
            <a:ext cx="3554362" cy="717708"/>
          </a:xfrm>
          <a:prstGeom prst="rect">
            <a:avLst/>
          </a:prstGeom>
        </p:spPr>
      </p:pic>
    </p:spTree>
    <p:extLst>
      <p:ext uri="{BB962C8B-B14F-4D97-AF65-F5344CB8AC3E}">
        <p14:creationId xmlns:p14="http://schemas.microsoft.com/office/powerpoint/2010/main" val="387815594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3382B9-CED0-48B7-805A-52BBEA761DFB}"/>
              </a:ext>
            </a:extLst>
          </p:cNvPr>
          <p:cNvPicPr>
            <a:picLocks noChangeAspect="1"/>
          </p:cNvPicPr>
          <p:nvPr/>
        </p:nvPicPr>
        <p:blipFill>
          <a:blip r:embed="rId3"/>
          <a:stretch>
            <a:fillRect/>
          </a:stretch>
        </p:blipFill>
        <p:spPr>
          <a:xfrm>
            <a:off x="794279" y="-21224"/>
            <a:ext cx="10884373" cy="6726823"/>
          </a:xfrm>
          <a:prstGeom prst="rect">
            <a:avLst/>
          </a:prstGeom>
        </p:spPr>
      </p:pic>
    </p:spTree>
    <p:extLst>
      <p:ext uri="{BB962C8B-B14F-4D97-AF65-F5344CB8AC3E}">
        <p14:creationId xmlns:p14="http://schemas.microsoft.com/office/powerpoint/2010/main" val="42383735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4189B-3ADB-45E8-89F7-85E6C39C1C8D}"/>
              </a:ext>
            </a:extLst>
          </p:cNvPr>
          <p:cNvSpPr>
            <a:spLocks noGrp="1"/>
          </p:cNvSpPr>
          <p:nvPr>
            <p:ph type="title"/>
          </p:nvPr>
        </p:nvSpPr>
        <p:spPr/>
        <p:txBody>
          <a:bodyPr/>
          <a:lstStyle/>
          <a:p>
            <a:r>
              <a:rPr lang="en-US" dirty="0"/>
              <a:t>Midterm </a:t>
            </a:r>
          </a:p>
        </p:txBody>
      </p:sp>
      <p:sp>
        <p:nvSpPr>
          <p:cNvPr id="3" name="Content Placeholder 2">
            <a:extLst>
              <a:ext uri="{FF2B5EF4-FFF2-40B4-BE49-F238E27FC236}">
                <a16:creationId xmlns:a16="http://schemas.microsoft.com/office/drawing/2014/main" id="{6FB0667C-3CC9-45A7-AA4B-02C1C24CAAF0}"/>
              </a:ext>
            </a:extLst>
          </p:cNvPr>
          <p:cNvSpPr>
            <a:spLocks noGrp="1"/>
          </p:cNvSpPr>
          <p:nvPr>
            <p:ph idx="1"/>
          </p:nvPr>
        </p:nvSpPr>
        <p:spPr/>
        <p:txBody>
          <a:bodyPr>
            <a:normAutofit/>
          </a:bodyPr>
          <a:lstStyle/>
          <a:p>
            <a:r>
              <a:rPr lang="en-US" dirty="0"/>
              <a:t>Hypothesis One: Are the local peaks of these top cryptocurrencies similar in any way? </a:t>
            </a:r>
          </a:p>
          <a:p>
            <a:r>
              <a:rPr lang="en-US" dirty="0"/>
              <a:t>Hypothesis Two: are mentions of bitcoin in news media on twitter and price of bitcoin related? </a:t>
            </a:r>
          </a:p>
          <a:p>
            <a:r>
              <a:rPr lang="en-US" dirty="0"/>
              <a:t>Hypothesis Three: are mentions of bitcoin by the public related to market value of bitcoin? </a:t>
            </a:r>
          </a:p>
          <a:p>
            <a:r>
              <a:rPr lang="en-US" dirty="0"/>
              <a:t>Hypothesis Four: Is there a time of year that bitcoin value is generally high?</a:t>
            </a:r>
          </a:p>
          <a:p>
            <a:r>
              <a:rPr lang="en-US" dirty="0"/>
              <a:t>Hypothesis Five: Is there a relationship between number of bitcoin transactions and its market value? </a:t>
            </a:r>
          </a:p>
          <a:p>
            <a:endParaRPr lang="en-US" dirty="0"/>
          </a:p>
          <a:p>
            <a:endParaRPr lang="en-US" dirty="0"/>
          </a:p>
        </p:txBody>
      </p:sp>
    </p:spTree>
    <p:extLst>
      <p:ext uri="{BB962C8B-B14F-4D97-AF65-F5344CB8AC3E}">
        <p14:creationId xmlns:p14="http://schemas.microsoft.com/office/powerpoint/2010/main" val="211189207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26087A-7B5C-40FF-94D1-E382E977EDD4}"/>
              </a:ext>
            </a:extLst>
          </p:cNvPr>
          <p:cNvPicPr>
            <a:picLocks noChangeAspect="1"/>
          </p:cNvPicPr>
          <p:nvPr/>
        </p:nvPicPr>
        <p:blipFill>
          <a:blip r:embed="rId3"/>
          <a:stretch>
            <a:fillRect/>
          </a:stretch>
        </p:blipFill>
        <p:spPr>
          <a:xfrm>
            <a:off x="547688" y="-1394"/>
            <a:ext cx="11098880" cy="6859394"/>
          </a:xfrm>
          <a:prstGeom prst="rect">
            <a:avLst/>
          </a:prstGeom>
        </p:spPr>
      </p:pic>
      <p:pic>
        <p:nvPicPr>
          <p:cNvPr id="3" name="Picture 2">
            <a:extLst>
              <a:ext uri="{FF2B5EF4-FFF2-40B4-BE49-F238E27FC236}">
                <a16:creationId xmlns:a16="http://schemas.microsoft.com/office/drawing/2014/main" id="{D3E45F70-3132-4697-BC7A-A560C2EBCD1E}"/>
              </a:ext>
            </a:extLst>
          </p:cNvPr>
          <p:cNvPicPr>
            <a:picLocks noChangeAspect="1"/>
          </p:cNvPicPr>
          <p:nvPr/>
        </p:nvPicPr>
        <p:blipFill>
          <a:blip r:embed="rId3"/>
          <a:stretch>
            <a:fillRect/>
          </a:stretch>
        </p:blipFill>
        <p:spPr>
          <a:xfrm>
            <a:off x="546560" y="-1394"/>
            <a:ext cx="11098880" cy="6859394"/>
          </a:xfrm>
          <a:prstGeom prst="rect">
            <a:avLst/>
          </a:prstGeom>
        </p:spPr>
      </p:pic>
    </p:spTree>
    <p:extLst>
      <p:ext uri="{BB962C8B-B14F-4D97-AF65-F5344CB8AC3E}">
        <p14:creationId xmlns:p14="http://schemas.microsoft.com/office/powerpoint/2010/main" val="304559131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1A673B3-9B14-494C-85B0-EF630B700D23}"/>
              </a:ext>
            </a:extLst>
          </p:cNvPr>
          <p:cNvPicPr>
            <a:picLocks noChangeAspect="1"/>
          </p:cNvPicPr>
          <p:nvPr/>
        </p:nvPicPr>
        <p:blipFill>
          <a:blip r:embed="rId3"/>
          <a:stretch>
            <a:fillRect/>
          </a:stretch>
        </p:blipFill>
        <p:spPr>
          <a:xfrm>
            <a:off x="545432" y="28348"/>
            <a:ext cx="11053010" cy="6831045"/>
          </a:xfrm>
          <a:prstGeom prst="rect">
            <a:avLst/>
          </a:prstGeom>
        </p:spPr>
      </p:pic>
    </p:spTree>
    <p:extLst>
      <p:ext uri="{BB962C8B-B14F-4D97-AF65-F5344CB8AC3E}">
        <p14:creationId xmlns:p14="http://schemas.microsoft.com/office/powerpoint/2010/main" val="3846460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0A6EF-BE75-45FE-AD35-4C794452F15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2FCA944-E306-4BFC-9205-8557E7415A0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289306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901CC-AF2C-4BCB-A56D-060039623DED}"/>
              </a:ext>
            </a:extLst>
          </p:cNvPr>
          <p:cNvSpPr>
            <a:spLocks noGrp="1"/>
          </p:cNvSpPr>
          <p:nvPr>
            <p:ph type="title"/>
          </p:nvPr>
        </p:nvSpPr>
        <p:spPr/>
        <p:txBody>
          <a:bodyPr/>
          <a:lstStyle/>
          <a:p>
            <a:r>
              <a:rPr lang="en-US" dirty="0"/>
              <a:t>Disclaimer </a:t>
            </a:r>
          </a:p>
        </p:txBody>
      </p:sp>
      <p:sp>
        <p:nvSpPr>
          <p:cNvPr id="3" name="Content Placeholder 2">
            <a:extLst>
              <a:ext uri="{FF2B5EF4-FFF2-40B4-BE49-F238E27FC236}">
                <a16:creationId xmlns:a16="http://schemas.microsoft.com/office/drawing/2014/main" id="{0A595AE8-2403-4D9C-BA33-7FA83E639784}"/>
              </a:ext>
            </a:extLst>
          </p:cNvPr>
          <p:cNvSpPr>
            <a:spLocks noGrp="1"/>
          </p:cNvSpPr>
          <p:nvPr>
            <p:ph idx="1"/>
          </p:nvPr>
        </p:nvSpPr>
        <p:spPr/>
        <p:txBody>
          <a:bodyPr/>
          <a:lstStyle/>
          <a:p>
            <a:r>
              <a:rPr lang="en-US" dirty="0"/>
              <a:t>Cryptocurrency prices are not decided by one central authority, but are set by the exchange where trading is taking place.</a:t>
            </a:r>
          </a:p>
          <a:p>
            <a:endParaRPr lang="en-US" dirty="0"/>
          </a:p>
          <a:p>
            <a:r>
              <a:rPr lang="en-US" dirty="0"/>
              <a:t>Indexes, are aggregates of different exchanges and are what are often cited by news media.</a:t>
            </a:r>
          </a:p>
        </p:txBody>
      </p:sp>
    </p:spTree>
    <p:extLst>
      <p:ext uri="{BB962C8B-B14F-4D97-AF65-F5344CB8AC3E}">
        <p14:creationId xmlns:p14="http://schemas.microsoft.com/office/powerpoint/2010/main" val="4149787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E0034-D179-428E-A079-B568F21A71DA}"/>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A4E1E92E-0F8E-4EE5-BE33-F68E5C0E4AB4}"/>
              </a:ext>
            </a:extLst>
          </p:cNvPr>
          <p:cNvSpPr>
            <a:spLocks noGrp="1"/>
          </p:cNvSpPr>
          <p:nvPr>
            <p:ph idx="1"/>
          </p:nvPr>
        </p:nvSpPr>
        <p:spPr>
          <a:xfrm>
            <a:off x="838200" y="1825625"/>
            <a:ext cx="10206038" cy="4351338"/>
          </a:xfrm>
        </p:spPr>
        <p:txBody>
          <a:bodyPr>
            <a:normAutofit/>
          </a:bodyPr>
          <a:lstStyle/>
          <a:p>
            <a:r>
              <a:rPr lang="en-US" dirty="0"/>
              <a:t>The majority of my data concerning cryptocurrency prices comes from the “</a:t>
            </a:r>
            <a:r>
              <a:rPr lang="en-US" dirty="0" err="1"/>
              <a:t>cryptoR</a:t>
            </a:r>
            <a:r>
              <a:rPr lang="en-US" dirty="0"/>
              <a:t>” package.</a:t>
            </a:r>
          </a:p>
          <a:p>
            <a:endParaRPr lang="en-US" dirty="0"/>
          </a:p>
          <a:p>
            <a:r>
              <a:rPr lang="en-US" dirty="0"/>
              <a:t>Retrieves all the open, high, low, close values for all cryptocurrencies. This retrieves data from </a:t>
            </a:r>
            <a:r>
              <a:rPr lang="en-US" dirty="0" err="1"/>
              <a:t>CoinMarketCap's</a:t>
            </a:r>
            <a:r>
              <a:rPr lang="en-US" dirty="0"/>
              <a:t> historical prices, exchange details and current prices API.</a:t>
            </a:r>
          </a:p>
        </p:txBody>
      </p:sp>
    </p:spTree>
    <p:extLst>
      <p:ext uri="{BB962C8B-B14F-4D97-AF65-F5344CB8AC3E}">
        <p14:creationId xmlns:p14="http://schemas.microsoft.com/office/powerpoint/2010/main" val="3465579388"/>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1204</TotalTime>
  <Words>671</Words>
  <Application>Microsoft Office PowerPoint</Application>
  <PresentationFormat>Widescreen</PresentationFormat>
  <Paragraphs>105</Paragraphs>
  <Slides>61</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61</vt:i4>
      </vt:variant>
    </vt:vector>
  </HeadingPairs>
  <TitlesOfParts>
    <vt:vector size="65" baseType="lpstr">
      <vt:lpstr>Arial</vt:lpstr>
      <vt:lpstr>Calibri</vt:lpstr>
      <vt:lpstr>Calibri Light</vt:lpstr>
      <vt:lpstr>Retrospect</vt:lpstr>
      <vt:lpstr>Analysis of Cryptocurrency Time Series Data </vt:lpstr>
      <vt:lpstr>Purpose</vt:lpstr>
      <vt:lpstr>What gives cryptocurrencies value?</vt:lpstr>
      <vt:lpstr>PowerPoint Presentation</vt:lpstr>
      <vt:lpstr>PowerPoint Presentation</vt:lpstr>
      <vt:lpstr>Midterm </vt:lpstr>
      <vt:lpstr>PowerPoint Presentation</vt:lpstr>
      <vt:lpstr>Disclaimer </vt:lpstr>
      <vt:lpstr>Data</vt:lpstr>
      <vt:lpstr>PowerPoint Presentation</vt:lpstr>
      <vt:lpstr>PowerPoint Presentation</vt:lpstr>
      <vt:lpstr>PowerPoint Presentation</vt:lpstr>
      <vt:lpstr>What makes cryptocurrencies volatile assets?</vt:lpstr>
      <vt:lpstr>PowerPoint Presentation</vt:lpstr>
      <vt:lpstr>PowerPoint Presentation</vt:lpstr>
      <vt:lpstr>PowerPoint Presentation</vt:lpstr>
      <vt:lpstr>PowerPoint Presentation</vt:lpstr>
      <vt:lpstr>PowerPoint Presentation</vt:lpstr>
      <vt:lpstr>Expand my Hypotheses…. </vt:lpstr>
      <vt:lpstr>Rtimes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Problem of Bias….</vt:lpstr>
      <vt:lpstr>Problem of Bias….</vt:lpstr>
      <vt:lpstr>Problem of Bias….</vt:lpstr>
      <vt:lpstr>PowerPoint Presentation</vt:lpstr>
      <vt:lpstr>PowerPoint Presentation</vt:lpstr>
      <vt:lpstr>What to do now….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Decide to revisit Rtweets…</vt:lpstr>
      <vt:lpstr>Cryptocurrency news sites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Christian Enriquez</dc:creator>
  <cp:lastModifiedBy>Enriquez, Christian</cp:lastModifiedBy>
  <cp:revision>126</cp:revision>
  <dcterms:created xsi:type="dcterms:W3CDTF">2018-04-24T21:39:13Z</dcterms:created>
  <dcterms:modified xsi:type="dcterms:W3CDTF">2018-05-03T17:15:34Z</dcterms:modified>
</cp:coreProperties>
</file>

<file path=docProps/thumbnail.jpeg>
</file>